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91" r:id="rId3"/>
    <p:sldId id="259" r:id="rId4"/>
    <p:sldId id="260" r:id="rId5"/>
    <p:sldId id="293" r:id="rId6"/>
    <p:sldId id="294" r:id="rId7"/>
    <p:sldId id="295" r:id="rId8"/>
    <p:sldId id="296" r:id="rId9"/>
    <p:sldId id="297" r:id="rId10"/>
    <p:sldId id="298" r:id="rId11"/>
    <p:sldId id="299" r:id="rId12"/>
    <p:sldId id="300" r:id="rId13"/>
    <p:sldId id="301" r:id="rId14"/>
    <p:sldId id="302" r:id="rId15"/>
    <p:sldId id="303" r:id="rId16"/>
    <p:sldId id="289" r:id="rId17"/>
    <p:sldId id="273" r:id="rId18"/>
    <p:sldId id="274" r:id="rId19"/>
    <p:sldId id="275" r:id="rId20"/>
    <p:sldId id="276" r:id="rId21"/>
    <p:sldId id="277"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343" autoAdjust="0"/>
  </p:normalViewPr>
  <p:slideViewPr>
    <p:cSldViewPr>
      <p:cViewPr varScale="1">
        <p:scale>
          <a:sx n="65" d="100"/>
          <a:sy n="65" d="100"/>
        </p:scale>
        <p:origin x="140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EA756-7474-40DD-AE7A-7DB68730A8CB}" type="datetimeFigureOut">
              <a:rPr lang="it-IT" smtClean="0"/>
              <a:pPr/>
              <a:t>15/10/2019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DA6AB-5693-402D-9CC7-2DC299074E73}" type="slidenum">
              <a:rPr lang="it-IT" smtClean="0"/>
              <a:pPr/>
              <a:t>‹N›</a:t>
            </a:fld>
            <a:endParaRPr lang="it-IT"/>
          </a:p>
        </p:txBody>
      </p:sp>
    </p:spTree>
    <p:extLst>
      <p:ext uri="{BB962C8B-B14F-4D97-AF65-F5344CB8AC3E}">
        <p14:creationId xmlns:p14="http://schemas.microsoft.com/office/powerpoint/2010/main" val="357170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21D2083-767A-4666-9651-601A65A2E5B7}" type="slidenum">
              <a:rPr lang="it-IT" smtClean="0"/>
              <a:pPr/>
              <a:t>2</a:t>
            </a:fld>
            <a:endParaRPr lang="it-IT"/>
          </a:p>
        </p:txBody>
      </p:sp>
    </p:spTree>
    <p:extLst>
      <p:ext uri="{BB962C8B-B14F-4D97-AF65-F5344CB8AC3E}">
        <p14:creationId xmlns:p14="http://schemas.microsoft.com/office/powerpoint/2010/main" val="402023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dirty="0"/>
          </a:p>
        </p:txBody>
      </p:sp>
      <p:sp>
        <p:nvSpPr>
          <p:cNvPr id="4" name="Slide Number Placeholder 3"/>
          <p:cNvSpPr>
            <a:spLocks noGrp="1"/>
          </p:cNvSpPr>
          <p:nvPr>
            <p:ph type="sldNum" sz="quarter" idx="5"/>
          </p:nvPr>
        </p:nvSpPr>
        <p:spPr/>
        <p:txBody>
          <a:bodyPr/>
          <a:lstStyle/>
          <a:p>
            <a:pPr>
              <a:defRPr/>
            </a:pPr>
            <a:fld id="{1D452B27-9336-4812-B0AB-94F23ABEAA55}" type="slidenum">
              <a:rPr lang="it-IT" smtClean="0"/>
              <a:pPr>
                <a:defRPr/>
              </a:pPr>
              <a:t>9</a:t>
            </a:fld>
            <a:endParaRPr lang="it-IT"/>
          </a:p>
        </p:txBody>
      </p:sp>
    </p:spTree>
    <p:extLst>
      <p:ext uri="{BB962C8B-B14F-4D97-AF65-F5344CB8AC3E}">
        <p14:creationId xmlns:p14="http://schemas.microsoft.com/office/powerpoint/2010/main" val="283186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320556B-12A1-4DFF-89F0-E552BCDC1E9C}" type="slidenum">
              <a:rPr lang="it-IT" smtClean="0"/>
              <a:pPr/>
              <a:t>12</a:t>
            </a:fld>
            <a:endParaRPr lang="it-IT"/>
          </a:p>
        </p:txBody>
      </p:sp>
    </p:spTree>
    <p:extLst>
      <p:ext uri="{BB962C8B-B14F-4D97-AF65-F5344CB8AC3E}">
        <p14:creationId xmlns:p14="http://schemas.microsoft.com/office/powerpoint/2010/main" val="403176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CDA6AB-5693-402D-9CC7-2DC299074E73}" type="slidenum">
              <a:rPr lang="it-IT" smtClean="0"/>
              <a:pPr/>
              <a:t>16</a:t>
            </a:fld>
            <a:endParaRPr lang="it-IT"/>
          </a:p>
        </p:txBody>
      </p:sp>
    </p:spTree>
    <p:extLst>
      <p:ext uri="{BB962C8B-B14F-4D97-AF65-F5344CB8AC3E}">
        <p14:creationId xmlns:p14="http://schemas.microsoft.com/office/powerpoint/2010/main" val="1054212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422028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59746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244551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263910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391411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355945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368622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250232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44230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41968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194236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918D4-57DE-46A5-9AB6-B77069CAE2C0}" type="slidenum">
              <a:rPr lang="it-IT" smtClean="0"/>
              <a:pPr/>
              <a:t>‹N›</a:t>
            </a:fld>
            <a:endParaRPr lang="it-IT"/>
          </a:p>
        </p:txBody>
      </p:sp>
    </p:spTree>
    <p:extLst>
      <p:ext uri="{BB962C8B-B14F-4D97-AF65-F5344CB8AC3E}">
        <p14:creationId xmlns:p14="http://schemas.microsoft.com/office/powerpoint/2010/main" val="439877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187624" y="4710623"/>
            <a:ext cx="7200800" cy="1815882"/>
          </a:xfrm>
          <a:prstGeom prst="rect">
            <a:avLst/>
          </a:prstGeom>
          <a:noFill/>
        </p:spPr>
        <p:txBody>
          <a:bodyPr wrap="square" rtlCol="0">
            <a:spAutoFit/>
          </a:bodyPr>
          <a:lstStyle/>
          <a:p>
            <a:pPr algn="ctr"/>
            <a:r>
              <a:rPr lang="it-IT" sz="1400" dirty="0">
                <a:solidFill>
                  <a:schemeClr val="tx2">
                    <a:lumMod val="60000"/>
                    <a:lumOff val="40000"/>
                  </a:schemeClr>
                </a:solidFill>
                <a:latin typeface="Comic Sans MS" panose="030F0702030302020204" pitchFamily="66" charset="0"/>
              </a:rPr>
              <a:t>Plesso   ……………………………..</a:t>
            </a:r>
          </a:p>
          <a:p>
            <a:pPr algn="ctr"/>
            <a:r>
              <a:rPr lang="it-IT" sz="1400" dirty="0">
                <a:solidFill>
                  <a:schemeClr val="tx2">
                    <a:lumMod val="60000"/>
                    <a:lumOff val="40000"/>
                  </a:schemeClr>
                </a:solidFill>
                <a:latin typeface="Comic Sans MS" panose="030F0702030302020204" pitchFamily="66" charset="0"/>
              </a:rPr>
              <a:t>Classe    V …………</a:t>
            </a:r>
          </a:p>
          <a:p>
            <a:pPr marL="342900" indent="-342900" algn="ctr">
              <a:buAutoNum type="alphaLcPeriod"/>
            </a:pPr>
            <a:r>
              <a:rPr lang="it-IT" sz="1400" dirty="0">
                <a:solidFill>
                  <a:schemeClr val="tx2">
                    <a:lumMod val="60000"/>
                    <a:lumOff val="40000"/>
                  </a:schemeClr>
                </a:solidFill>
                <a:latin typeface="Comic Sans MS" panose="030F0702030302020204" pitchFamily="66" charset="0"/>
              </a:rPr>
              <a:t>s.   201_-202_</a:t>
            </a:r>
          </a:p>
          <a:p>
            <a:r>
              <a:rPr lang="it-IT" sz="1400" dirty="0">
                <a:solidFill>
                  <a:schemeClr val="tx2">
                    <a:lumMod val="60000"/>
                    <a:lumOff val="40000"/>
                  </a:schemeClr>
                </a:solidFill>
                <a:latin typeface="Comic Sans MS" panose="030F0702030302020204" pitchFamily="66" charset="0"/>
              </a:rPr>
              <a:t>Modugno,                        </a:t>
            </a:r>
          </a:p>
          <a:p>
            <a:r>
              <a:rPr lang="it-IT" sz="1400" dirty="0">
                <a:solidFill>
                  <a:schemeClr val="tx2">
                    <a:lumMod val="60000"/>
                    <a:lumOff val="40000"/>
                  </a:schemeClr>
                </a:solidFill>
                <a:latin typeface="Comic Sans MS" panose="030F0702030302020204" pitchFamily="66" charset="0"/>
              </a:rPr>
              <a:t>I Docenti                                                                        Il Dirigente Scolastico</a:t>
            </a:r>
          </a:p>
          <a:p>
            <a:r>
              <a:rPr lang="it-IT" sz="1400" dirty="0">
                <a:solidFill>
                  <a:schemeClr val="tx2">
                    <a:lumMod val="60000"/>
                    <a:lumOff val="40000"/>
                  </a:schemeClr>
                </a:solidFill>
                <a:latin typeface="Comic Sans MS" panose="030F0702030302020204" pitchFamily="66" charset="0"/>
              </a:rPr>
              <a:t>				             Prof.ssa Gabriella D’Agostino</a:t>
            </a:r>
          </a:p>
          <a:p>
            <a:r>
              <a:rPr lang="it-IT" sz="1400">
                <a:solidFill>
                  <a:schemeClr val="tx2">
                    <a:lumMod val="60000"/>
                    <a:lumOff val="40000"/>
                  </a:schemeClr>
                </a:solidFill>
                <a:latin typeface="Comic Sans MS" panose="030F0702030302020204" pitchFamily="66" charset="0"/>
              </a:rPr>
              <a:t>			</a:t>
            </a:r>
          </a:p>
          <a:p>
            <a:endParaRPr lang="it-IT" sz="1400" dirty="0">
              <a:solidFill>
                <a:schemeClr val="tx2">
                  <a:lumMod val="60000"/>
                  <a:lumOff val="40000"/>
                </a:schemeClr>
              </a:solidFill>
              <a:latin typeface="Comic Sans MS" panose="030F0702030302020204" pitchFamily="66" charset="0"/>
            </a:endParaRPr>
          </a:p>
        </p:txBody>
      </p:sp>
      <p:pic>
        <p:nvPicPr>
          <p:cNvPr id="6" name="Immagine 5"/>
          <p:cNvPicPr>
            <a:picLocks noChangeAspect="1"/>
          </p:cNvPicPr>
          <p:nvPr/>
        </p:nvPicPr>
        <p:blipFill rotWithShape="1">
          <a:blip r:embed="rId2"/>
          <a:stretch/>
        </p:blipFill>
        <p:spPr>
          <a:xfrm>
            <a:off x="827584" y="86529"/>
            <a:ext cx="7632848" cy="1758295"/>
          </a:xfrm>
          <a:prstGeom prst="rect">
            <a:avLst/>
          </a:prstGeom>
        </p:spPr>
      </p:pic>
      <p:pic>
        <p:nvPicPr>
          <p:cNvPr id="5" name="Picture 2">
            <a:extLst>
              <a:ext uri="{FF2B5EF4-FFF2-40B4-BE49-F238E27FC236}">
                <a16:creationId xmlns:a16="http://schemas.microsoft.com/office/drawing/2014/main" id="{7B7C8005-8128-4766-8BA9-EAC565CB38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225" b="10607"/>
          <a:stretch/>
        </p:blipFill>
        <p:spPr bwMode="auto">
          <a:xfrm>
            <a:off x="2627784" y="1793057"/>
            <a:ext cx="3601311" cy="1758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ttangolo 7">
            <a:extLst>
              <a:ext uri="{FF2B5EF4-FFF2-40B4-BE49-F238E27FC236}">
                <a16:creationId xmlns:a16="http://schemas.microsoft.com/office/drawing/2014/main" id="{96910C1D-E77B-49D2-A368-9976D00B4535}"/>
              </a:ext>
            </a:extLst>
          </p:cNvPr>
          <p:cNvSpPr/>
          <p:nvPr/>
        </p:nvSpPr>
        <p:spPr>
          <a:xfrm>
            <a:off x="2123728" y="3551352"/>
            <a:ext cx="4680520" cy="964608"/>
          </a:xfrm>
          <a:prstGeom prst="rect">
            <a:avLst/>
          </a:prstGeom>
          <a:noFill/>
        </p:spPr>
        <p:txBody>
          <a:bodyPr wrap="none" lIns="91440" tIns="45720" rIns="91440" bIns="45720">
            <a:prstTxWarp prst="textPlain">
              <a:avLst/>
            </a:prstTxWarp>
            <a:spAutoFit/>
          </a:bodyPr>
          <a:lstStyle/>
          <a:p>
            <a:pPr algn="ctr"/>
            <a:r>
              <a:rPr lang="it-IT" sz="5400" b="1" cap="none" spc="50" dirty="0">
                <a:ln w="3175" cmpd="sng">
                  <a:solidFill>
                    <a:schemeClr val="accent1"/>
                  </a:solidFill>
                  <a:prstDash val="solid"/>
                </a:ln>
                <a:solidFill>
                  <a:schemeClr val="tx2">
                    <a:lumMod val="40000"/>
                    <a:lumOff val="60000"/>
                  </a:schemeClr>
                </a:solidFill>
                <a:effectLst>
                  <a:glow rad="38100">
                    <a:schemeClr val="accent1">
                      <a:alpha val="40000"/>
                    </a:schemeClr>
                  </a:glow>
                </a:effectLst>
              </a:rPr>
              <a:t>Programmazione annuale</a:t>
            </a:r>
          </a:p>
        </p:txBody>
      </p:sp>
    </p:spTree>
    <p:extLst>
      <p:ext uri="{BB962C8B-B14F-4D97-AF65-F5344CB8AC3E}">
        <p14:creationId xmlns:p14="http://schemas.microsoft.com/office/powerpoint/2010/main" val="183938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316038" y="188913"/>
            <a:ext cx="6094412" cy="738187"/>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PROGETTAZIONE ANNUALE PER LO SVILUPPO DI COMPETENZE</a:t>
            </a:r>
            <a:endParaRPr lang="it-IT" sz="1400" dirty="0">
              <a:solidFill>
                <a:schemeClr val="tx2">
                  <a:lumMod val="60000"/>
                  <a:lumOff val="40000"/>
                </a:schemeClr>
              </a:solidFill>
              <a:latin typeface="Comic Sans MS" panose="030F0702030302020204" pitchFamily="66" charset="0"/>
              <a:cs typeface="+mn-cs"/>
            </a:endParaRP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SCIENZE</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 Classe 5^</a:t>
            </a:r>
            <a:r>
              <a:rPr lang="it-IT" sz="1400" dirty="0">
                <a:solidFill>
                  <a:schemeClr val="tx2">
                    <a:lumMod val="60000"/>
                    <a:lumOff val="40000"/>
                  </a:schemeClr>
                </a:solidFill>
                <a:latin typeface="Comic Sans MS" panose="030F0702030302020204" pitchFamily="66" charset="0"/>
                <a:cs typeface="+mn-cs"/>
              </a:rPr>
              <a:t> </a:t>
            </a:r>
          </a:p>
        </p:txBody>
      </p:sp>
      <p:graphicFrame>
        <p:nvGraphicFramePr>
          <p:cNvPr id="50241" name="Group 65"/>
          <p:cNvGraphicFramePr>
            <a:graphicFrameLocks noGrp="1"/>
          </p:cNvGraphicFramePr>
          <p:nvPr>
            <p:extLst>
              <p:ext uri="{D42A27DB-BD31-4B8C-83A1-F6EECF244321}">
                <p14:modId xmlns:p14="http://schemas.microsoft.com/office/powerpoint/2010/main" val="1255733529"/>
              </p:ext>
            </p:extLst>
          </p:nvPr>
        </p:nvGraphicFramePr>
        <p:xfrm>
          <a:off x="251520" y="914420"/>
          <a:ext cx="8640762" cy="5738910"/>
        </p:xfrm>
        <a:graphic>
          <a:graphicData uri="http://schemas.openxmlformats.org/drawingml/2006/table">
            <a:tbl>
              <a:tblPr>
                <a:tableStyleId>{BC89EF96-8CEA-46FF-86C4-4CE0E7609802}</a:tableStyleId>
              </a:tblPr>
              <a:tblGrid>
                <a:gridCol w="100811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3240162">
                  <a:extLst>
                    <a:ext uri="{9D8B030D-6E8A-4147-A177-3AD203B41FA5}">
                      <a16:colId xmlns:a16="http://schemas.microsoft.com/office/drawing/2014/main" val="20003"/>
                    </a:ext>
                  </a:extLst>
                </a:gridCol>
              </a:tblGrid>
              <a:tr h="618278">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16" marB="4571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16" marB="4571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16" marB="4571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marL="91438" marR="91438" marT="45716" marB="45716" anchor="ctr" horzOverflow="overflow"/>
                </a:tc>
                <a:extLst>
                  <a:ext uri="{0D108BD9-81ED-4DB2-BD59-A6C34878D82A}">
                    <a16:rowId xmlns:a16="http://schemas.microsoft.com/office/drawing/2014/main" val="10001"/>
                  </a:ext>
                </a:extLst>
              </a:tr>
              <a:tr h="9622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it-IT" sz="1000" b="1" i="0" dirty="0">
                          <a:solidFill>
                            <a:schemeClr val="tx2">
                              <a:lumMod val="60000"/>
                              <a:lumOff val="40000"/>
                            </a:schemeClr>
                          </a:solidFill>
                          <a:latin typeface="Comic Sans MS" pitchFamily="66" charset="0"/>
                        </a:rPr>
                        <a:t>Esplorare e descrivere oggetti e materiali</a:t>
                      </a:r>
                      <a:endParaRPr kumimoji="0" lang="it-IT" sz="1000" b="1" i="0" u="none" strike="noStrike" cap="none" normalizeH="0" baseline="0" dirty="0">
                        <a:ln>
                          <a:noFill/>
                        </a:ln>
                        <a:solidFill>
                          <a:schemeClr val="tx2">
                            <a:lumMod val="60000"/>
                            <a:lumOff val="40000"/>
                          </a:schemeClr>
                        </a:solidFill>
                        <a:effectLst/>
                        <a:latin typeface="Comic Sans MS" pitchFamily="66" charset="0"/>
                      </a:endParaRPr>
                    </a:p>
                  </a:txBody>
                  <a:tcPr marL="91438" marR="91438" marT="45716" marB="45716"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Conoscere gli effetti del calore sulla materia con riferimento all’esperienza quotidiana.</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Conoscere i cambiamenti di stato della materia.</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 Sperimentare semplici trasformazioni chimiche e fisiche.</a:t>
                      </a:r>
                    </a:p>
                  </a:txBody>
                  <a:tcPr marL="91438" marR="91438" marT="45716" marB="45716"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100" kern="1200" dirty="0">
                          <a:solidFill>
                            <a:schemeClr val="tx2">
                              <a:lumMod val="60000"/>
                              <a:lumOff val="40000"/>
                            </a:schemeClr>
                          </a:solidFill>
                          <a:latin typeface="Comic Sans MS" pitchFamily="66" charset="0"/>
                          <a:ea typeface="+mn-ea"/>
                          <a:cs typeface="+mn-cs"/>
                        </a:rPr>
                        <a:t>Conoscere gli effetti del calore sulla materia con riferimento all’esperienza quotidiana.</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100" kern="1200" dirty="0">
                          <a:solidFill>
                            <a:schemeClr val="tx2">
                              <a:lumMod val="60000"/>
                              <a:lumOff val="40000"/>
                            </a:schemeClr>
                          </a:solidFill>
                          <a:latin typeface="Comic Sans MS" pitchFamily="66" charset="0"/>
                          <a:ea typeface="+mn-ea"/>
                          <a:cs typeface="+mn-cs"/>
                        </a:rPr>
                        <a:t>Conoscere    i    cambiamenti    di    stato  dell’acqua.</a:t>
                      </a:r>
                    </a:p>
                  </a:txBody>
                  <a:tcPr marL="91438" marR="91438" marT="45716" marB="45716" anchor="ctr" horzOverflow="overflow"/>
                </a:tc>
                <a:tc rowSpan="3">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L’alunno sviluppa atteggiamenti di curiosità e modi di guardare il mondo che lo stimolano a cercare spiegazioni di quello che vede succedere.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Esplora i fenomeni con un approccio scientifico: con l’aiuto dell’insegnante, dei compagni, in modo autonomo, osserva e descrive lo svolgersi dei fatti, formula domande, anche sulla base di ipotesi personali, propone e realizza semplici esperimenti.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nei fenomeni somiglianze e differenze, fa misurazioni, registra dati significativi, identifica relazioni spazio/temporali.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aspetti quantitativi e qualitativi nei fenomeni, produce rappresentazioni grafiche e schemi di livello adeguato, elabora semplici modelli.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Riconosce le principali caratteristiche e i modi di vivere di organismi animali e vegetali.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Ha consapevolezza della struttura e dello sviluppo del proprio corpo, nei suoi diversi organi e apparati, ne riconosce e descrive il funzionamento, utilizzando modelli intuitivi ed ha cura della sua salute.</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Ha atteggiamenti di cura verso l’ambiente scolastico che condivide con gli altri; rispetta e apprezza il valore dell’ambiente sociale e naturale.</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Espone in forma chiara ciò che ha sperimentato, utilizzando un linguaggio appropriato.</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Trova da varie fonti (libri, internet, discorsi degli adulti, ecc.) informazioni e spiegazioni sui problemi che lo interessano.</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marL="91438" marR="91438" marT="45716" marB="45716" anchor="ctr" horzOverflow="overflow"/>
                </a:tc>
                <a:extLst>
                  <a:ext uri="{0D108BD9-81ED-4DB2-BD59-A6C34878D82A}">
                    <a16:rowId xmlns:a16="http://schemas.microsoft.com/office/drawing/2014/main" val="10002"/>
                  </a:ext>
                </a:extLst>
              </a:tr>
              <a:tr h="651343">
                <a:tc>
                  <a:txBody>
                    <a:bodyPr/>
                    <a:lstStyle/>
                    <a:p>
                      <a:pPr marL="0" indent="0" algn="ctr" eaLnBrk="0" fontAlgn="base" hangingPunct="0">
                        <a:spcBef>
                          <a:spcPct val="0"/>
                        </a:spcBef>
                        <a:spcAft>
                          <a:spcPct val="0"/>
                        </a:spcAft>
                        <a:buFont typeface="Wingdings" pitchFamily="2" charset="2"/>
                        <a:buNone/>
                        <a:tabLst/>
                      </a:pPr>
                      <a:r>
                        <a:rPr lang="it-IT" sz="1000" b="1" i="0" dirty="0">
                          <a:solidFill>
                            <a:schemeClr val="tx2">
                              <a:lumMod val="60000"/>
                              <a:lumOff val="40000"/>
                            </a:schemeClr>
                          </a:solidFill>
                          <a:latin typeface="Comic Sans MS" pitchFamily="66" charset="0"/>
                        </a:rPr>
                        <a:t>Osservare e sperimentare sul campo</a:t>
                      </a:r>
                    </a:p>
                  </a:txBody>
                  <a:tcPr marL="91438" marR="91438" marT="45716" marB="45716"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Conoscere come il calore del sole interviene nel ciclo dell’acqua, nel moto dei venti e nei fenomeni meteorologici.</a:t>
                      </a:r>
                    </a:p>
                  </a:txBody>
                  <a:tcPr marL="91438" marR="91438" marT="45716" marB="45716"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100" kern="1200" dirty="0">
                          <a:solidFill>
                            <a:schemeClr val="tx2">
                              <a:lumMod val="60000"/>
                              <a:lumOff val="40000"/>
                            </a:schemeClr>
                          </a:solidFill>
                          <a:latin typeface="Comic Sans MS" pitchFamily="66" charset="0"/>
                          <a:ea typeface="+mn-ea"/>
                          <a:cs typeface="+mn-cs"/>
                        </a:rPr>
                        <a:t>Conoscere   come    il    calore    del    sole</a:t>
                      </a:r>
                      <a:r>
                        <a:rPr lang="it-IT" sz="1100" kern="1200" baseline="0" dirty="0">
                          <a:solidFill>
                            <a:schemeClr val="tx2">
                              <a:lumMod val="60000"/>
                              <a:lumOff val="40000"/>
                            </a:schemeClr>
                          </a:solidFill>
                          <a:latin typeface="Comic Sans MS" pitchFamily="66" charset="0"/>
                          <a:ea typeface="+mn-ea"/>
                          <a:cs typeface="+mn-cs"/>
                        </a:rPr>
                        <a:t> </a:t>
                      </a:r>
                      <a:r>
                        <a:rPr lang="it-IT" sz="1100" kern="1200" dirty="0">
                          <a:solidFill>
                            <a:schemeClr val="tx2">
                              <a:lumMod val="60000"/>
                              <a:lumOff val="40000"/>
                            </a:schemeClr>
                          </a:solidFill>
                          <a:latin typeface="Comic Sans MS" pitchFamily="66" charset="0"/>
                          <a:ea typeface="+mn-ea"/>
                          <a:cs typeface="+mn-cs"/>
                        </a:rPr>
                        <a:t>interviene nel ciclo dell’acqua.</a:t>
                      </a:r>
                    </a:p>
                  </a:txBody>
                  <a:tcPr marL="91438" marR="91438" marT="45716" marB="45716" anchor="ctr" horzOverflow="overflow"/>
                </a:tc>
                <a:tc vMerge="1">
                  <a:txBody>
                    <a:bodyPr/>
                    <a:lstStyle/>
                    <a:p>
                      <a:pPr marL="171450" marR="0" lvl="0" indent="-1714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endParaRPr lang="it-IT" sz="1100" kern="1200" dirty="0">
                        <a:solidFill>
                          <a:schemeClr val="tx2">
                            <a:lumMod val="60000"/>
                            <a:lumOff val="40000"/>
                          </a:schemeClr>
                        </a:solidFill>
                        <a:latin typeface="Comic Sans MS" pitchFamily="66" charset="0"/>
                        <a:ea typeface="+mn-ea"/>
                        <a:cs typeface="+mn-cs"/>
                      </a:endParaRPr>
                    </a:p>
                  </a:txBody>
                  <a:tcPr marL="91438" marR="91438" marT="45716" marB="45716" anchor="ctr" horzOverflow="overflow"/>
                </a:tc>
                <a:extLst>
                  <a:ext uri="{0D108BD9-81ED-4DB2-BD59-A6C34878D82A}">
                    <a16:rowId xmlns:a16="http://schemas.microsoft.com/office/drawing/2014/main" val="10003"/>
                  </a:ext>
                </a:extLst>
              </a:tr>
              <a:tr h="2199521">
                <a:tc>
                  <a:txBody>
                    <a:bodyPr/>
                    <a:lstStyle/>
                    <a:p>
                      <a:pPr marL="0" indent="0" algn="ctr" eaLnBrk="0" fontAlgn="base" hangingPunct="0">
                        <a:spcBef>
                          <a:spcPct val="0"/>
                        </a:spcBef>
                        <a:spcAft>
                          <a:spcPct val="0"/>
                        </a:spcAft>
                        <a:buFont typeface="Wingdings" pitchFamily="2" charset="2"/>
                        <a:buNone/>
                        <a:tabLst/>
                      </a:pPr>
                      <a:r>
                        <a:rPr lang="it-IT" sz="1000" b="1" i="0" dirty="0">
                          <a:solidFill>
                            <a:schemeClr val="tx2">
                              <a:lumMod val="60000"/>
                              <a:lumOff val="40000"/>
                            </a:schemeClr>
                          </a:solidFill>
                          <a:latin typeface="Comic Sans MS" pitchFamily="66" charset="0"/>
                        </a:rPr>
                        <a:t>L’uomo i viventi e l’ambiente</a:t>
                      </a:r>
                    </a:p>
                  </a:txBody>
                  <a:tcPr marL="91438" marR="91438" marT="45716" marB="45716"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Riflettere sulla necessità di rispettare l’equilibrio   ecologico.</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Riflettere sulle  modificazioni  ambientali  dovute   all’azione dell’uomo.</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Conoscere la struttura della cellula.</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Individuare la diversità dei viventi e conoscere i criteri di  classificazione.</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Conoscere struttura e funzione dei vari apparati. </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000" kern="1200" dirty="0">
                          <a:solidFill>
                            <a:schemeClr val="tx2">
                              <a:lumMod val="60000"/>
                              <a:lumOff val="40000"/>
                            </a:schemeClr>
                          </a:solidFill>
                          <a:latin typeface="Comic Sans MS" pitchFamily="66" charset="0"/>
                          <a:ea typeface="+mn-ea"/>
                          <a:cs typeface="+mn-cs"/>
                        </a:rPr>
                        <a:t>Conoscere le norme fondamentali affinché lo stato di salute sia mantenuto il più a lungo possibile.</a:t>
                      </a:r>
                    </a:p>
                  </a:txBody>
                  <a:tcPr marL="91438" marR="91438" marT="45716" marB="45716"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1100" kern="1200" dirty="0">
                          <a:solidFill>
                            <a:schemeClr val="tx2">
                              <a:lumMod val="60000"/>
                              <a:lumOff val="40000"/>
                            </a:schemeClr>
                          </a:solidFill>
                          <a:latin typeface="Comic Sans MS" pitchFamily="66" charset="0"/>
                          <a:ea typeface="+mn-ea"/>
                          <a:cs typeface="+mn-cs"/>
                        </a:rPr>
                        <a:t>Riflettere   sulla   necessità   di   rispettare    l’equilibrio ecologico.</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it-IT" sz="1100" kern="1200" dirty="0">
                          <a:solidFill>
                            <a:schemeClr val="tx2">
                              <a:lumMod val="60000"/>
                              <a:lumOff val="40000"/>
                            </a:schemeClr>
                          </a:solidFill>
                          <a:latin typeface="Comic Sans MS" pitchFamily="66" charset="0"/>
                          <a:ea typeface="+mn-ea"/>
                          <a:cs typeface="+mn-cs"/>
                        </a:rPr>
                        <a:t>Osservare  i  comportamenti  degli  esseri viventi.</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it-IT" sz="1100" kern="1200" dirty="0">
                          <a:solidFill>
                            <a:schemeClr val="tx2">
                              <a:lumMod val="60000"/>
                              <a:lumOff val="40000"/>
                            </a:schemeClr>
                          </a:solidFill>
                          <a:latin typeface="Comic Sans MS" pitchFamily="66" charset="0"/>
                          <a:ea typeface="+mn-ea"/>
                          <a:cs typeface="+mn-cs"/>
                        </a:rPr>
                        <a:t>Conoscere le funzioni dei vari apparati.</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it-IT" sz="1100" kern="1200" dirty="0">
                          <a:solidFill>
                            <a:schemeClr val="tx2">
                              <a:lumMod val="60000"/>
                              <a:lumOff val="40000"/>
                            </a:schemeClr>
                          </a:solidFill>
                          <a:latin typeface="Comic Sans MS" pitchFamily="66" charset="0"/>
                          <a:ea typeface="+mn-ea"/>
                          <a:cs typeface="+mn-cs"/>
                        </a:rPr>
                        <a:t> Conoscere        le        norme        igieniche fondamentali.</a:t>
                      </a:r>
                    </a:p>
                  </a:txBody>
                  <a:tcPr marL="91438" marR="91438" marT="45716" marB="45716" anchor="ctr" horzOverflow="overflow"/>
                </a:tc>
                <a:tc vMerge="1">
                  <a:txBody>
                    <a:bodyPr/>
                    <a:lstStyle/>
                    <a:p>
                      <a:pPr marL="171450" marR="0" lvl="0" indent="-1714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endParaRPr lang="it-IT" sz="1100" kern="1200" dirty="0">
                        <a:solidFill>
                          <a:schemeClr val="tx2">
                            <a:lumMod val="60000"/>
                            <a:lumOff val="40000"/>
                          </a:schemeClr>
                        </a:solidFill>
                        <a:latin typeface="Comic Sans MS" pitchFamily="66" charset="0"/>
                        <a:ea typeface="+mn-ea"/>
                        <a:cs typeface="+mn-cs"/>
                      </a:endParaRPr>
                    </a:p>
                  </a:txBody>
                  <a:tcPr marL="91438" marR="91438" marT="45716" marB="45716" anchor="ctr" horzOverflow="overflow"/>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6588224" y="6592267"/>
            <a:ext cx="2133600" cy="365125"/>
          </a:xfrm>
        </p:spPr>
        <p:txBody>
          <a:bodyPr/>
          <a:lstStyle/>
          <a:p>
            <a:pPr>
              <a:defRPr/>
            </a:pPr>
            <a:fld id="{AFE39428-F018-4082-8F21-538A99EC73C1}" type="slidenum">
              <a:rPr lang="it-IT"/>
              <a:pPr>
                <a:defRPr/>
              </a:pPr>
              <a:t>10</a:t>
            </a:fld>
            <a:endParaRPr lang="it-IT" dirty="0"/>
          </a:p>
        </p:txBody>
      </p:sp>
    </p:spTree>
    <p:extLst>
      <p:ext uri="{BB962C8B-B14F-4D97-AF65-F5344CB8AC3E}">
        <p14:creationId xmlns:p14="http://schemas.microsoft.com/office/powerpoint/2010/main" val="408920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619672" y="188640"/>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MUSICA</a:t>
            </a:r>
          </a:p>
          <a:p>
            <a:pPr algn="ctr"/>
            <a:r>
              <a:rPr lang="it-IT" sz="1400" b="1" dirty="0">
                <a:solidFill>
                  <a:schemeClr val="tx2">
                    <a:lumMod val="60000"/>
                    <a:lumOff val="40000"/>
                  </a:schemeClr>
                </a:solidFill>
                <a:latin typeface="Comic Sans MS" panose="030F0702030302020204" pitchFamily="66" charset="0"/>
              </a:rPr>
              <a:t>  Classe 5^ </a:t>
            </a:r>
          </a:p>
        </p:txBody>
      </p:sp>
      <p:graphicFrame>
        <p:nvGraphicFramePr>
          <p:cNvPr id="50241" name="Group 65"/>
          <p:cNvGraphicFramePr>
            <a:graphicFrameLocks noGrp="1"/>
          </p:cNvGraphicFramePr>
          <p:nvPr>
            <p:extLst>
              <p:ext uri="{D42A27DB-BD31-4B8C-83A1-F6EECF244321}">
                <p14:modId xmlns:p14="http://schemas.microsoft.com/office/powerpoint/2010/main" val="2069338826"/>
              </p:ext>
            </p:extLst>
          </p:nvPr>
        </p:nvGraphicFramePr>
        <p:xfrm>
          <a:off x="526680" y="851308"/>
          <a:ext cx="8280921" cy="5577840"/>
        </p:xfrm>
        <a:graphic>
          <a:graphicData uri="http://schemas.openxmlformats.org/drawingml/2006/table">
            <a:tbl>
              <a:tblPr>
                <a:tableStyleId>{BC89EF96-8CEA-46FF-86C4-4CE0E7609802}</a:tableStyleId>
              </a:tblPr>
              <a:tblGrid>
                <a:gridCol w="130901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2435401">
                  <a:extLst>
                    <a:ext uri="{9D8B030D-6E8A-4147-A177-3AD203B41FA5}">
                      <a16:colId xmlns:a16="http://schemas.microsoft.com/office/drawing/2014/main" val="20003"/>
                    </a:ext>
                  </a:extLst>
                </a:gridCol>
              </a:tblGrid>
              <a:tr h="606713">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anchor="ctr" horzOverflow="overflow"/>
                </a:tc>
                <a:extLst>
                  <a:ext uri="{0D108BD9-81ED-4DB2-BD59-A6C34878D82A}">
                    <a16:rowId xmlns:a16="http://schemas.microsoft.com/office/drawing/2014/main" val="10001"/>
                  </a:ext>
                </a:extLst>
              </a:tr>
              <a:tr h="1371600">
                <a:tc>
                  <a:txBody>
                    <a:bodyPr/>
                    <a:lstStyle/>
                    <a:p>
                      <a:pPr marL="0" indent="0" algn="ctr">
                        <a:buFontTx/>
                        <a:buNone/>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LINGUAGGIO SPECIFICO </a:t>
                      </a:r>
                    </a:p>
                    <a:p>
                      <a:pPr marL="0" indent="0" algn="ctr">
                        <a:buFontTx/>
                        <a:buNone/>
                      </a:pPr>
                      <a:endParaRPr lang="it-IT" sz="800" b="1" i="0" u="sng"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Riconoscere e classificare gli elementi costitutivi basilari del linguaggio musicale all'interno di brani di vario genere e provenienza. </a:t>
                      </a:r>
                    </a:p>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Rappresentare gli elementi basilari di eventi sonori e musicali attraverso sistemi simbolici convenzionali e non convenzionali. </a:t>
                      </a: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Riconoscere gli elementi costitutivi basilari del linguaggio musicale all'interno di semplici brani di vario genere e provenienza. </a:t>
                      </a:r>
                    </a:p>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Riconoscere gli elementi basilari di eventi sonori e musicali attraverso sistemi simbolici convenzionali e non convenzionali. 	</a:t>
                      </a:r>
                    </a:p>
                  </a:txBody>
                  <a:tcPr anchor="ctr" horzOverflow="overflow"/>
                </a:tc>
                <a:tc rowSpan="3">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L’alunno esplora, discrimina ed elabora eventi sonori dal punto di vista qualitativo, spaziale e in riferimento alla loro fonte.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Esplora diverse possibilità espressive della voce, di oggetti sonori e strumenti musicali, imparando ad ascoltare se stesso e gli altri; fa uso di forme di notazione analogiche o codificate.</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Articola combinazioni timbriche, ritmiche e melodiche, applicando schemi elementari; le esegue con la voce, il corpo e gli strumenti, ivi compresi quelli della tecnologia informatica.</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Improvvisa liberamente e in modo creativo, imparando gradualmente a dominare tecniche e materiali, suoni e silenzi.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Esegue, da solo e in gruppo, semplici brani vocali o strumentali, appartenenti a generi e culture differenti, utilizzando anche strumenti didattici e auto-costruiti.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Riconosce gli elementi costitutivi di un semplice brano musicale, utilizzandoli nella pratica.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Ascolta, interpreta e descrive brani musicali di diverso genere.</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2"/>
                  </a:ext>
                </a:extLst>
              </a:tr>
              <a:tr h="1371600">
                <a:tc>
                  <a:txBody>
                    <a:bodyPr/>
                    <a:lstStyle/>
                    <a:p>
                      <a:pPr marL="0" indent="0" algn="ctr">
                        <a:buFontTx/>
                        <a:buNone/>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PRATICA VOCALE E STRUMENTALE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Eseguire collettivamente e individualmente brani vocali/strumentali anche polifonici, curando l'intonazione, l'espressività e l'interpretazione. </a:t>
                      </a:r>
                    </a:p>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Utilizzare voce, strumenti e nuove tecnologie sonore in modo creativo e consapevole, ampliando con gradualità le proprie capacità di invenzione e improvvisazione sonoro-musicale. </a:t>
                      </a: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Eseguire collettivamente  semplici brani vocali/strumentali . </a:t>
                      </a:r>
                    </a:p>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Utilizzare voce, strumenti in modo creativo. </a:t>
                      </a:r>
                    </a:p>
                  </a:txBody>
                  <a:tcPr anchor="ctr" horzOverflow="overflow"/>
                </a:tc>
                <a:tc vMerge="1">
                  <a:txBody>
                    <a:bodyPr/>
                    <a:lstStyle/>
                    <a:p>
                      <a:pPr marL="171450" indent="-171450">
                        <a:buFont typeface="Wingdings" panose="05000000000000000000" pitchFamily="2" charset="2"/>
                        <a:buChar char="Ø"/>
                      </a:pP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1371600">
                <a:tc>
                  <a:txBody>
                    <a:bodyPr/>
                    <a:lstStyle/>
                    <a:p>
                      <a:pPr marL="0" indent="0" algn="ctr">
                        <a:buFontTx/>
                        <a:buNone/>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ASCOLTO, INTERPRETAZIONE E ANALISI </a:t>
                      </a: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Riconoscere gli usi, le funzioni e i contesti della musica e dei suoni nella realtà multimediale (cinema, televisione, computer). </a:t>
                      </a:r>
                    </a:p>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Valutare aspetti funzionali ed estetici in brani musicali di vario genere e stile, in relazione al riconoscimento di culture, di tempi e luoghi diversi. </a:t>
                      </a: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Riconoscere alcuni aspetti funzionali ed estetici in brani musicali di vario genere e stile, in relazione al riconoscimento di culture, di tempi e luoghi diversi. </a:t>
                      </a:r>
                    </a:p>
                  </a:txBody>
                  <a:tcPr anchor="ctr" horzOverflow="overflow"/>
                </a:tc>
                <a:tc vMerge="1">
                  <a:txBody>
                    <a:bodyPr/>
                    <a:lstStyle/>
                    <a:p>
                      <a:pPr marL="171450" indent="-171450">
                        <a:buFont typeface="Wingdings" panose="05000000000000000000" pitchFamily="2" charset="2"/>
                        <a:buChar char="Ø"/>
                      </a:pP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8156791" y="6424843"/>
            <a:ext cx="650810" cy="298326"/>
          </a:xfrm>
        </p:spPr>
        <p:txBody>
          <a:bodyPr/>
          <a:lstStyle/>
          <a:p>
            <a:fld id="{FF435FF0-A5BC-47FA-9B2B-A8C23C837CEF}" type="slidenum">
              <a:rPr lang="it-IT" smtClean="0"/>
              <a:pPr/>
              <a:t>11</a:t>
            </a:fld>
            <a:endParaRPr lang="it-IT" dirty="0"/>
          </a:p>
        </p:txBody>
      </p:sp>
    </p:spTree>
    <p:extLst>
      <p:ext uri="{BB962C8B-B14F-4D97-AF65-F5344CB8AC3E}">
        <p14:creationId xmlns:p14="http://schemas.microsoft.com/office/powerpoint/2010/main" val="2563324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619672" y="170055"/>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ARTE IMMAGINE</a:t>
            </a:r>
          </a:p>
          <a:p>
            <a:pPr algn="ctr"/>
            <a:r>
              <a:rPr lang="it-IT" sz="1400" b="1" dirty="0">
                <a:solidFill>
                  <a:schemeClr val="tx2">
                    <a:lumMod val="60000"/>
                    <a:lumOff val="40000"/>
                  </a:schemeClr>
                </a:solidFill>
                <a:latin typeface="Comic Sans MS" panose="030F0702030302020204" pitchFamily="66" charset="0"/>
              </a:rPr>
              <a:t>Classe 5^ </a:t>
            </a:r>
          </a:p>
        </p:txBody>
      </p:sp>
      <p:graphicFrame>
        <p:nvGraphicFramePr>
          <p:cNvPr id="50241" name="Group 65"/>
          <p:cNvGraphicFramePr>
            <a:graphicFrameLocks noGrp="1"/>
          </p:cNvGraphicFramePr>
          <p:nvPr>
            <p:extLst>
              <p:ext uri="{D42A27DB-BD31-4B8C-83A1-F6EECF244321}">
                <p14:modId xmlns:p14="http://schemas.microsoft.com/office/powerpoint/2010/main" val="3557971359"/>
              </p:ext>
            </p:extLst>
          </p:nvPr>
        </p:nvGraphicFramePr>
        <p:xfrm>
          <a:off x="179512" y="855027"/>
          <a:ext cx="8784975" cy="5781840"/>
        </p:xfrm>
        <a:graphic>
          <a:graphicData uri="http://schemas.openxmlformats.org/drawingml/2006/table">
            <a:tbl>
              <a:tblPr>
                <a:tableStyleId>{BC89EF96-8CEA-46FF-86C4-4CE0E7609802}</a:tableStyleId>
              </a:tblPr>
              <a:tblGrid>
                <a:gridCol w="1249216">
                  <a:extLst>
                    <a:ext uri="{9D8B030D-6E8A-4147-A177-3AD203B41FA5}">
                      <a16:colId xmlns:a16="http://schemas.microsoft.com/office/drawing/2014/main" val="20000"/>
                    </a:ext>
                  </a:extLst>
                </a:gridCol>
                <a:gridCol w="2783232">
                  <a:extLst>
                    <a:ext uri="{9D8B030D-6E8A-4147-A177-3AD203B41FA5}">
                      <a16:colId xmlns:a16="http://schemas.microsoft.com/office/drawing/2014/main" val="20001"/>
                    </a:ext>
                  </a:extLst>
                </a:gridCol>
                <a:gridCol w="2569155">
                  <a:extLst>
                    <a:ext uri="{9D8B030D-6E8A-4147-A177-3AD203B41FA5}">
                      <a16:colId xmlns:a16="http://schemas.microsoft.com/office/drawing/2014/main" val="20002"/>
                    </a:ext>
                  </a:extLst>
                </a:gridCol>
                <a:gridCol w="2183372">
                  <a:extLst>
                    <a:ext uri="{9D8B030D-6E8A-4147-A177-3AD203B41FA5}">
                      <a16:colId xmlns:a16="http://schemas.microsoft.com/office/drawing/2014/main" val="20003"/>
                    </a:ext>
                  </a:extLst>
                </a:gridCol>
              </a:tblGrid>
              <a:tr h="684247">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anchor="ctr" horzOverflow="overflow"/>
                </a:tc>
                <a:extLst>
                  <a:ext uri="{0D108BD9-81ED-4DB2-BD59-A6C34878D82A}">
                    <a16:rowId xmlns:a16="http://schemas.microsoft.com/office/drawing/2014/main" val="10001"/>
                  </a:ext>
                </a:extLst>
              </a:tr>
              <a:tr h="1824683">
                <a:tc>
                  <a:txBody>
                    <a:bodyPr/>
                    <a:lstStyle/>
                    <a:p>
                      <a:pPr algn="ct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000" b="1" i="0" u="none" strike="noStrike" kern="1200" baseline="0" dirty="0">
                          <a:solidFill>
                            <a:schemeClr val="tx2">
                              <a:lumMod val="60000"/>
                              <a:lumOff val="40000"/>
                            </a:schemeClr>
                          </a:solidFill>
                          <a:latin typeface="Comic Sans MS" panose="030F0702030302020204" pitchFamily="66" charset="0"/>
                          <a:ea typeface="+mn-ea"/>
                          <a:cs typeface="+mn-cs"/>
                        </a:rPr>
                        <a:t>ESPRIMERSI E COMUNICARE</a:t>
                      </a:r>
                      <a:endParaRPr lang="it-IT" sz="1000" b="1" i="0" u="sng"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Elaborare creativamente produzioni personali e autentiche per esprimere sensazioni ed emozioni.</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Rappresentare e comunicare la realtà percepita.</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Sperimentare strumenti e tecniche diverse per realizzare prodotti grafici, plastici, pittorici e multimediali.</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Introdurre nelle proprie produzioni creative elementi linguistici e stilistici scoperti osservando immagini e opere d’arte.</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Saper utilizzare forme e colori per rappresentare aspetti della realtà attraverso semplici tecniche. </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Esprimere sensazioni, emozioni , pensieri attraverso la produzione grafica. </a:t>
                      </a:r>
                    </a:p>
                  </a:txBody>
                  <a:tcPr anchor="ctr" horzOverflow="overflow"/>
                </a:tc>
                <a:tc rowSpan="3">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L’alunno utilizza le conoscenze e le abilità relative al linguaggio visivo per produrre varie tipologie di testi visivi (espressivi, narrativi, rappresentativi e comunicativi) e rielaborare in modo creativo le immagini con molteplici tecniche, materiali e strumenti (grafico-espressivi, pittorici e plastici, ma anche audiovisivi e multimediali).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È in grado di osservare, esplorare, descrivere e leggere immagini (opere d’arte, fotografie, manifesti, fumetti, </a:t>
                      </a:r>
                      <a:r>
                        <a:rPr lang="it-IT" sz="1000" kern="1200" dirty="0" err="1">
                          <a:solidFill>
                            <a:schemeClr val="tx2">
                              <a:lumMod val="60000"/>
                              <a:lumOff val="40000"/>
                            </a:schemeClr>
                          </a:solidFill>
                          <a:effectLst/>
                          <a:latin typeface="Comic Sans MS" panose="030F0702030302020204" pitchFamily="66" charset="0"/>
                          <a:ea typeface="+mn-ea"/>
                          <a:cs typeface="+mn-cs"/>
                        </a:rPr>
                        <a:t>ecc</a:t>
                      </a:r>
                      <a:r>
                        <a:rPr lang="it-IT" sz="1000" kern="1200" dirty="0">
                          <a:solidFill>
                            <a:schemeClr val="tx2">
                              <a:lumMod val="60000"/>
                              <a:lumOff val="40000"/>
                            </a:schemeClr>
                          </a:solidFill>
                          <a:effectLst/>
                          <a:latin typeface="Comic Sans MS" panose="030F0702030302020204" pitchFamily="66" charset="0"/>
                          <a:ea typeface="+mn-ea"/>
                          <a:cs typeface="+mn-cs"/>
                        </a:rPr>
                        <a:t>) e messaggi multimediali (spot, brevi filmati, videoclip, ecc.)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i principali aspetti formali dell’opera d’arte; apprezza le opere artistiche e artigianali provenienti da culture diverse dalla propria.</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Conosce i principali beni artistico-culturali presenti nel proprio territorio e manifesta sensibilità e rispetto per la loro salvaguardia.</a:t>
                      </a:r>
                      <a:endParaRPr lang="it-IT" sz="1000"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2"/>
                  </a:ext>
                </a:extLst>
              </a:tr>
              <a:tr h="1679867">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1000" b="1" i="0" u="none" strike="noStrike" kern="1200" baseline="0" dirty="0">
                          <a:solidFill>
                            <a:schemeClr val="tx2">
                              <a:lumMod val="60000"/>
                              <a:lumOff val="40000"/>
                            </a:schemeClr>
                          </a:solidFill>
                          <a:latin typeface="Comic Sans MS" panose="030F0702030302020204" pitchFamily="66" charset="0"/>
                          <a:ea typeface="+mn-ea"/>
                          <a:cs typeface="+mn-cs"/>
                        </a:rPr>
                        <a:t>OSSERVARE E LEGGERE LE IMMAGINI</a:t>
                      </a:r>
                    </a:p>
                  </a:txBody>
                  <a:tcPr anchor="ctr" horzOverflow="overflow"/>
                </a:tc>
                <a:tc>
                  <a:txBody>
                    <a:bodyPr/>
                    <a:lstStyle/>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Guardare e osservare con consapevolezza un’immagine e gli oggetti presenti nell’ambiente descrivendo gli elementi formali, utilizzando le regole della percezione visiva e l’orientamento nello spazio.</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Riconoscere in un testo iconico-visivo gli elementi grammaticali e tecnici del linguaggio visivo (linee, colori, forme, volume, spazio) individuando il loro significato espressivo.</a:t>
                      </a:r>
                    </a:p>
                  </a:txBody>
                  <a:tcPr anchor="ctr" horzOverflow="overflow"/>
                </a:tc>
                <a:tc>
                  <a:txBody>
                    <a:bodyPr/>
                    <a:lstStyle/>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Osservare con consapevolezza immagini, forme ed oggetti presenti nell’ambiente descrivendone gli elementi fondamentali. </a:t>
                      </a:r>
                    </a:p>
                    <a:p>
                      <a:pPr marL="182563" indent="-182563" algn="just">
                        <a:lnSpc>
                          <a:spcPts val="1440"/>
                        </a:lnSpc>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Guardare immagini statiche ed in movimento e descriverne le emozioni e le impressioni prodotte dai personaggi , dalle forme , dalle luci e dai colori. 	</a:t>
                      </a:r>
                    </a:p>
                  </a:txBody>
                  <a:tcPr anchor="ctr" horzOverflow="overflow"/>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1409513">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000" b="1" i="0" u="none" strike="noStrike" kern="1200" baseline="0" dirty="0">
                          <a:solidFill>
                            <a:schemeClr val="tx2">
                              <a:lumMod val="60000"/>
                              <a:lumOff val="40000"/>
                            </a:schemeClr>
                          </a:solidFill>
                          <a:latin typeface="Comic Sans MS" panose="030F0702030302020204" pitchFamily="66" charset="0"/>
                          <a:ea typeface="+mn-ea"/>
                          <a:cs typeface="+mn-cs"/>
                        </a:rPr>
                        <a:t>COMPRENDERE E APPREZZARE LE OPERE D’ARTE</a:t>
                      </a:r>
                    </a:p>
                  </a:txBody>
                  <a:tcPr anchor="ctr" horzOverflow="overflow"/>
                </a:tc>
                <a:tc>
                  <a:txBody>
                    <a:bodyPr/>
                    <a:lstStyle/>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Individuare in un’opera d’arte, sia antica che moderna, gli elementi essenziali della forma, del linguaggio, della tecnica e dello stile dell’artista per comprenderne il messaggio e la funzione.</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Familiarizzare con alcune forme d’arte e di produzione artigianale appartenenti alla  propria e ad altre culture.</a:t>
                      </a: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kern="1200" baseline="0" dirty="0">
                          <a:solidFill>
                            <a:schemeClr val="tx2">
                              <a:lumMod val="60000"/>
                              <a:lumOff val="40000"/>
                            </a:schemeClr>
                          </a:solidFill>
                          <a:latin typeface="Comic Sans MS" panose="030F0702030302020204" pitchFamily="66" charset="0"/>
                          <a:ea typeface="+mn-ea"/>
                          <a:cs typeface="+mn-cs"/>
                        </a:rPr>
                        <a:t>Familiarizzare con alcune semplici forme d’arte e di produzione artigianale appartenenti alla  propria e ad altre culture.</a:t>
                      </a:r>
                    </a:p>
                  </a:txBody>
                  <a:tcPr anchor="ctr" horzOverflow="overflow"/>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1200"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8244408" y="6597352"/>
            <a:ext cx="650810" cy="298326"/>
          </a:xfrm>
        </p:spPr>
        <p:txBody>
          <a:bodyPr/>
          <a:lstStyle/>
          <a:p>
            <a:fld id="{FF435FF0-A5BC-47FA-9B2B-A8C23C837CEF}" type="slidenum">
              <a:rPr lang="it-IT" smtClean="0"/>
              <a:pPr/>
              <a:t>12</a:t>
            </a:fld>
            <a:endParaRPr lang="it-IT" dirty="0"/>
          </a:p>
        </p:txBody>
      </p:sp>
    </p:spTree>
    <p:extLst>
      <p:ext uri="{BB962C8B-B14F-4D97-AF65-F5344CB8AC3E}">
        <p14:creationId xmlns:p14="http://schemas.microsoft.com/office/powerpoint/2010/main" val="3658942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403648" y="22704"/>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EDUCAZIONE FISICA</a:t>
            </a:r>
          </a:p>
          <a:p>
            <a:pPr algn="ctr"/>
            <a:r>
              <a:rPr lang="it-IT" sz="1400" b="1" dirty="0">
                <a:solidFill>
                  <a:schemeClr val="tx2">
                    <a:lumMod val="60000"/>
                    <a:lumOff val="40000"/>
                  </a:schemeClr>
                </a:solidFill>
                <a:latin typeface="Comic Sans MS" panose="030F0702030302020204" pitchFamily="66" charset="0"/>
              </a:rPr>
              <a:t>Classe 5^</a:t>
            </a:r>
            <a:r>
              <a:rPr lang="it-IT" sz="1400" dirty="0">
                <a:solidFill>
                  <a:schemeClr val="tx2">
                    <a:lumMod val="60000"/>
                    <a:lumOff val="40000"/>
                  </a:schemeClr>
                </a:solidFill>
                <a:latin typeface="Comic Sans MS" panose="030F0702030302020204" pitchFamily="66" charset="0"/>
              </a:rPr>
              <a:t> </a:t>
            </a:r>
          </a:p>
        </p:txBody>
      </p:sp>
      <p:graphicFrame>
        <p:nvGraphicFramePr>
          <p:cNvPr id="50241" name="Group 65"/>
          <p:cNvGraphicFramePr>
            <a:graphicFrameLocks noGrp="1"/>
          </p:cNvGraphicFramePr>
          <p:nvPr>
            <p:extLst>
              <p:ext uri="{D42A27DB-BD31-4B8C-83A1-F6EECF244321}">
                <p14:modId xmlns:p14="http://schemas.microsoft.com/office/powerpoint/2010/main" val="53691656"/>
              </p:ext>
            </p:extLst>
          </p:nvPr>
        </p:nvGraphicFramePr>
        <p:xfrm>
          <a:off x="107504" y="761368"/>
          <a:ext cx="8928991" cy="5699761"/>
        </p:xfrm>
        <a:graphic>
          <a:graphicData uri="http://schemas.openxmlformats.org/drawingml/2006/table">
            <a:tbl>
              <a:tblPr>
                <a:tableStyleId>{BC89EF96-8CEA-46FF-86C4-4CE0E7609802}</a:tableStyleId>
              </a:tblPr>
              <a:tblGrid>
                <a:gridCol w="1264941">
                  <a:extLst>
                    <a:ext uri="{9D8B030D-6E8A-4147-A177-3AD203B41FA5}">
                      <a16:colId xmlns:a16="http://schemas.microsoft.com/office/drawing/2014/main" val="20000"/>
                    </a:ext>
                  </a:extLst>
                </a:gridCol>
                <a:gridCol w="2911523">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2880319">
                  <a:extLst>
                    <a:ext uri="{9D8B030D-6E8A-4147-A177-3AD203B41FA5}">
                      <a16:colId xmlns:a16="http://schemas.microsoft.com/office/drawing/2014/main" val="20003"/>
                    </a:ext>
                  </a:extLst>
                </a:gridCol>
              </a:tblGrid>
              <a:tr h="883921">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anchor="ctr" horzOverflow="overflow"/>
                </a:tc>
                <a:extLst>
                  <a:ext uri="{0D108BD9-81ED-4DB2-BD59-A6C34878D82A}">
                    <a16:rowId xmlns:a16="http://schemas.microsoft.com/office/drawing/2014/main" val="10001"/>
                  </a:ext>
                </a:extLst>
              </a:tr>
              <a:tr h="127965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rPr>
                        <a:t>IL CORPO E LA SUA RELAZIONE CON LO SPAZIO E IL TEMPO</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Utilizzare schemi posturali e motori in situazioni combinate e simultanee sempre più complesse.</a:t>
                      </a:r>
                    </a:p>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Riconoscere e valutare traiettorie, distanze, ritmi esecutivi e successioni temporali delle azioni motorie, sapendo organizzare il proprio movimento nello spazio in relazione a sé, agli oggetti, agli altri. </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Controllare e gestire i propri movimenti.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u="none" strike="noStrike" kern="1200" baseline="0" dirty="0">
                          <a:solidFill>
                            <a:schemeClr val="tx2">
                              <a:lumMod val="60000"/>
                              <a:lumOff val="40000"/>
                            </a:schemeClr>
                          </a:solidFill>
                          <a:latin typeface="Comic Sans MS" panose="030F0702030302020204" pitchFamily="66" charset="0"/>
                        </a:rPr>
                        <a:t>Coordinare i movimenti seguendo schemi ritmici.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rowSpan="4">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L’alunno acquisisce consapevolezza di sé attraverso la percezione del proprio corpo e la padronanza degli schemi motori e posturali nel continuo adattamento alle variabili spaziali e temporali contingenti.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Utilizza il linguaggio corporeo e motorio per comunicare ed esprimere i propri stati d’animo, anche attraverso la drammatizzazione e le esperienze ritmico-musicali e coreutiche.</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Sperimenta una pluralità di esperienze che permettono di maturare competenze di </a:t>
                      </a:r>
                      <a:r>
                        <a:rPr lang="it-IT" sz="1000" i="1" kern="1200" dirty="0">
                          <a:solidFill>
                            <a:schemeClr val="tx2">
                              <a:lumMod val="60000"/>
                              <a:lumOff val="40000"/>
                            </a:schemeClr>
                          </a:solidFill>
                          <a:effectLst/>
                          <a:latin typeface="Comic Sans MS" panose="030F0702030302020204" pitchFamily="66" charset="0"/>
                          <a:ea typeface="+mn-ea"/>
                          <a:cs typeface="+mn-cs"/>
                        </a:rPr>
                        <a:t>gioco sport</a:t>
                      </a:r>
                      <a:r>
                        <a:rPr lang="it-IT" sz="1000" kern="1200" dirty="0">
                          <a:solidFill>
                            <a:schemeClr val="tx2">
                              <a:lumMod val="60000"/>
                              <a:lumOff val="40000"/>
                            </a:schemeClr>
                          </a:solidFill>
                          <a:effectLst/>
                          <a:latin typeface="Comic Sans MS" panose="030F0702030302020204" pitchFamily="66" charset="0"/>
                          <a:ea typeface="+mn-ea"/>
                          <a:cs typeface="+mn-cs"/>
                        </a:rPr>
                        <a:t> anche come orientamento alla futura pratica sportiva.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Sperimenta, in forma semplificata e progressivamente sempre più complessa, diverse gestualità tecniche.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Agisce rispettando i criteri base di sicurezza per sé e per gli altri, sia nel movimento che nell’uso degli attrezzi e trasferisce tale competenza nell’ambiente scolastico ed extrascolastico.</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Riconosce alcuni essenziali principi relativi al proprio benessere psico-fisico legati alla cura del proprio corpo, a un corretto regime alimentare e alla prevenzione dell’uso di sostanze che inducono dipendenza.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Comprende, all’interno delle varie occasioni di gioco e di sport, il valore delle regole e l’importanza di rispettarle.</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2"/>
                  </a:ext>
                </a:extLst>
              </a:tr>
              <a:tr h="7920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rPr>
                        <a:t>IL LINGUAGGIO DEL CORPO COME MODALITÀ COMUNICATIVO-ESPRESSIVA</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Utilizzare in forma originale e creativa modalità espressive e corporee anche attraverso forme di drammatizzazione e danza, trasmettendo nel contempo contenuti emozionali. </a:t>
                      </a:r>
                      <a:endParaRPr lang="it-IT" sz="1000" u="none" strike="noStrike" kern="1200" baseline="0" dirty="0">
                        <a:solidFill>
                          <a:schemeClr val="tx2">
                            <a:lumMod val="60000"/>
                            <a:lumOff val="40000"/>
                          </a:schemeClr>
                        </a:solidFill>
                        <a:latin typeface="Comic Sans MS" panose="030F0702030302020204" pitchFamily="66" charset="0"/>
                      </a:endParaRP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Elaborare ed eseguire semplici coreografie seguendo un ritmo o una proposta.</a:t>
                      </a:r>
                    </a:p>
                  </a:txBody>
                  <a:tcPr anchor="ctr" horzOverflow="overflow"/>
                </a:tc>
                <a:tc>
                  <a:txBody>
                    <a:bodyPr/>
                    <a:lstStyle/>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Utilizzare il movimento per eseguire semplici coreografie. 		</a:t>
                      </a:r>
                    </a:p>
                  </a:txBody>
                  <a:tcPr anchor="ctr" horzOverflow="overflow"/>
                </a:tc>
                <a:tc vMerge="1">
                  <a:txBody>
                    <a:bodyPr/>
                    <a:lstStyle/>
                    <a:p>
                      <a:pPr marL="171450" indent="-171450">
                        <a:buFont typeface="Wingdings" panose="05000000000000000000" pitchFamily="2" charset="2"/>
                        <a:buChar char="Ø"/>
                      </a:pPr>
                      <a:endParaRPr lang="it-IT" sz="1100" u="none" strike="noStrike" kern="1200" baseline="0" dirty="0">
                        <a:solidFill>
                          <a:schemeClr val="tx2">
                            <a:lumMod val="60000"/>
                            <a:lumOff val="40000"/>
                          </a:schemeClr>
                        </a:solidFill>
                      </a:endParaRPr>
                    </a:p>
                  </a:txBody>
                  <a:tcPr anchor="ctr" horzOverflow="overflow"/>
                </a:tc>
                <a:extLst>
                  <a:ext uri="{0D108BD9-81ED-4DB2-BD59-A6C34878D82A}">
                    <a16:rowId xmlns:a16="http://schemas.microsoft.com/office/drawing/2014/main" val="10003"/>
                  </a:ext>
                </a:extLst>
              </a:tr>
              <a:tr h="86636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rPr>
                        <a:t>IL GIOCO, LO SPORT, LE REGOLE E IL FAIR PLAY</a:t>
                      </a: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Rispettare le regole nella competizione sportiva sapendo accettare la sconfitta con equilibrio, vivendo la vittoria esprimendo rispetto nei confronti dei perdenti, accettando le diversità e manifestando senso di responsabilità. </a:t>
                      </a:r>
                    </a:p>
                  </a:txBody>
                  <a:tcPr anchor="ctr" horzOverflow="overflow"/>
                </a:tc>
                <a:tc>
                  <a:txBody>
                    <a:bodyPr/>
                    <a:lstStyle/>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Conoscere e rispettare  le regole stabilite in giochi di squadra o durante i giochi sportivi.</a:t>
                      </a:r>
                    </a:p>
                  </a:txBody>
                  <a:tcPr anchor="ctr" horzOverflow="overflow"/>
                </a:tc>
                <a:tc vMerge="1">
                  <a:txBody>
                    <a:bodyPr/>
                    <a:lstStyle/>
                    <a:p>
                      <a:pPr marL="171450" indent="-171450">
                        <a:buFont typeface="Wingdings" panose="05000000000000000000" pitchFamily="2" charset="2"/>
                        <a:buChar char="Ø"/>
                      </a:pPr>
                      <a:endParaRPr lang="it-IT" sz="1100" u="none" strike="noStrike" kern="1200" baseline="0" dirty="0">
                        <a:solidFill>
                          <a:schemeClr val="tx2">
                            <a:lumMod val="60000"/>
                            <a:lumOff val="40000"/>
                          </a:schemeClr>
                        </a:solidFill>
                      </a:endParaRPr>
                    </a:p>
                  </a:txBody>
                  <a:tcPr anchor="ctr" horzOverflow="overflow"/>
                </a:tc>
                <a:extLst>
                  <a:ext uri="{0D108BD9-81ED-4DB2-BD59-A6C34878D82A}">
                    <a16:rowId xmlns:a16="http://schemas.microsoft.com/office/drawing/2014/main" val="10004"/>
                  </a:ext>
                </a:extLst>
              </a:tr>
              <a:tr h="11089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rPr>
                        <a:t>SICUREZZA E PREVENZIONE, SALUTE E BENESSERE</a:t>
                      </a: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Assumere comportamenti adeguati per la prevenzione degli infortuni e per la sicurezza nei vari ambienti di vita.</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Acquisire consapevolezza delle funzioni fisiologiche e dei loro cambiamenti in relazione all’esercizio fisico. </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Conoscere le norme di sicurezza. </a:t>
                      </a: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Sviluppare interesse per l’esercizio fisico e le pratiche sportive.</a:t>
                      </a:r>
                    </a:p>
                  </a:txBody>
                  <a:tcPr anchor="ctr" horzOverflow="overflow"/>
                </a:tc>
                <a:tc vMerge="1">
                  <a:txBody>
                    <a:bodyPr/>
                    <a:lstStyle/>
                    <a:p>
                      <a:pPr marL="171450" indent="-171450">
                        <a:buFont typeface="Wingdings" panose="05000000000000000000" pitchFamily="2" charset="2"/>
                        <a:buChar char="Ø"/>
                      </a:pPr>
                      <a:endParaRPr lang="it-IT" sz="1100" u="none" strike="noStrike" kern="1200" baseline="0" dirty="0">
                        <a:solidFill>
                          <a:schemeClr val="tx2">
                            <a:lumMod val="60000"/>
                            <a:lumOff val="40000"/>
                          </a:schemeClr>
                        </a:solidFill>
                      </a:endParaRPr>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6553200" y="6448251"/>
            <a:ext cx="2133600" cy="365125"/>
          </a:xfrm>
        </p:spPr>
        <p:txBody>
          <a:bodyPr/>
          <a:lstStyle/>
          <a:p>
            <a:fld id="{FF435FF0-A5BC-47FA-9B2B-A8C23C837CEF}" type="slidenum">
              <a:rPr lang="it-IT" smtClean="0"/>
              <a:pPr/>
              <a:t>13</a:t>
            </a:fld>
            <a:endParaRPr lang="it-IT" dirty="0"/>
          </a:p>
        </p:txBody>
      </p:sp>
    </p:spTree>
    <p:extLst>
      <p:ext uri="{BB962C8B-B14F-4D97-AF65-F5344CB8AC3E}">
        <p14:creationId xmlns:p14="http://schemas.microsoft.com/office/powerpoint/2010/main" val="387271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1772975" y="115888"/>
            <a:ext cx="60949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it-IT" altLang="it-IT" sz="1400" b="1" dirty="0">
                <a:solidFill>
                  <a:srgbClr val="558ED5"/>
                </a:solidFill>
                <a:latin typeface="Comic Sans MS" pitchFamily="66" charset="0"/>
              </a:rPr>
              <a:t>PROGETTAZIONE ANNUALE PER LO SVILUPPO DI COMPETENZE</a:t>
            </a:r>
          </a:p>
          <a:p>
            <a:pPr algn="ctr" eaLnBrk="1" hangingPunct="1"/>
            <a:r>
              <a:rPr lang="it-IT" altLang="it-IT" sz="1400" b="1" dirty="0">
                <a:solidFill>
                  <a:srgbClr val="558ED5"/>
                </a:solidFill>
                <a:latin typeface="Comic Sans MS" pitchFamily="66" charset="0"/>
              </a:rPr>
              <a:t>TECNOLOGIA</a:t>
            </a:r>
          </a:p>
          <a:p>
            <a:pPr algn="ctr" eaLnBrk="1" hangingPunct="1"/>
            <a:r>
              <a:rPr lang="it-IT" altLang="it-IT" sz="1400" b="1" dirty="0">
                <a:solidFill>
                  <a:srgbClr val="558ED5"/>
                </a:solidFill>
                <a:latin typeface="Comic Sans MS" pitchFamily="66" charset="0"/>
              </a:rPr>
              <a:t>Classe 5^</a:t>
            </a:r>
          </a:p>
        </p:txBody>
      </p:sp>
      <p:graphicFrame>
        <p:nvGraphicFramePr>
          <p:cNvPr id="102423" name="Group 23"/>
          <p:cNvGraphicFramePr>
            <a:graphicFrameLocks noGrp="1"/>
          </p:cNvGraphicFramePr>
          <p:nvPr>
            <p:extLst>
              <p:ext uri="{D42A27DB-BD31-4B8C-83A1-F6EECF244321}">
                <p14:modId xmlns:p14="http://schemas.microsoft.com/office/powerpoint/2010/main" val="4287899527"/>
              </p:ext>
            </p:extLst>
          </p:nvPr>
        </p:nvGraphicFramePr>
        <p:xfrm>
          <a:off x="395536" y="805855"/>
          <a:ext cx="8569326" cy="5684524"/>
        </p:xfrm>
        <a:graphic>
          <a:graphicData uri="http://schemas.openxmlformats.org/drawingml/2006/table">
            <a:tbl>
              <a:tblPr/>
              <a:tblGrid>
                <a:gridCol w="1295822">
                  <a:extLst>
                    <a:ext uri="{9D8B030D-6E8A-4147-A177-3AD203B41FA5}">
                      <a16:colId xmlns:a16="http://schemas.microsoft.com/office/drawing/2014/main" val="20000"/>
                    </a:ext>
                  </a:extLst>
                </a:gridCol>
                <a:gridCol w="2376586">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2880694">
                  <a:extLst>
                    <a:ext uri="{9D8B030D-6E8A-4147-A177-3AD203B41FA5}">
                      <a16:colId xmlns:a16="http://schemas.microsoft.com/office/drawing/2014/main" val="20003"/>
                    </a:ext>
                  </a:extLst>
                </a:gridCol>
              </a:tblGrid>
              <a:tr h="627906">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rPr>
                        <a:t>NUCLEI FONDANTI</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rPr>
                        <a:t>OBIETTIVI  DI APPRENDIMENTO</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rPr>
                        <a:t>OBIETTIVI  MINIMI DI APPRENDIMENTO</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rPr>
                        <a:t>PER ALUNNI CON BISOGNI EDUCATIVI SPECIALI</a:t>
                      </a:r>
                      <a:endParaRPr kumimoji="0" lang="it-IT" sz="1000" b="1" i="1" u="none" strike="noStrike" cap="none" normalizeH="0" baseline="0" dirty="0">
                        <a:ln>
                          <a:noFill/>
                        </a:ln>
                        <a:solidFill>
                          <a:srgbClr val="558ED5"/>
                        </a:solidFill>
                        <a:effectLst/>
                        <a:latin typeface="Comic Sans MS" pitchFamily="66" charset="0"/>
                      </a:endParaRP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8437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000" b="0" i="0" u="none" strike="noStrike" cap="none" normalizeH="0" baseline="0" dirty="0">
                          <a:ln>
                            <a:noFill/>
                          </a:ln>
                          <a:solidFill>
                            <a:schemeClr val="accent1"/>
                          </a:solidFill>
                          <a:effectLst/>
                          <a:latin typeface="Comic Sans MS" pitchFamily="66" charset="0"/>
                        </a:rPr>
                        <a:t>VEDERE E OSSERVARE </a:t>
                      </a:r>
                      <a:endParaRPr kumimoji="0" lang="it-IT" sz="1000" b="1" i="0" u="none" strike="noStrike" cap="none" normalizeH="0" baseline="0" dirty="0">
                        <a:ln>
                          <a:noFill/>
                        </a:ln>
                        <a:solidFill>
                          <a:schemeClr val="accent1"/>
                        </a:solidFill>
                        <a:effectLst/>
                        <a:latin typeface="Comic Sans MS" pitchFamily="66" charset="0"/>
                      </a:endParaRP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indent="-171450" algn="just">
                        <a:buFont typeface="Wingdings" pitchFamily="2" charset="2"/>
                        <a:buChar char="Ø"/>
                      </a:pPr>
                      <a:r>
                        <a:rPr lang="it-IT" sz="1000" kern="1200" baseline="0" dirty="0">
                          <a:solidFill>
                            <a:schemeClr val="tx2">
                              <a:lumMod val="60000"/>
                              <a:lumOff val="40000"/>
                            </a:schemeClr>
                          </a:solidFill>
                          <a:latin typeface="Comic Sans MS" pitchFamily="66" charset="0"/>
                          <a:ea typeface="+mn-ea"/>
                          <a:cs typeface="+mn-cs"/>
                        </a:rPr>
                        <a:t> Riconoscere le proprietà e le caratteristiche dei materiali più comuni (carta, plastica, alluminio, acciaio, vetro). </a:t>
                      </a:r>
                    </a:p>
                    <a:p>
                      <a:pPr marL="171450" indent="-171450" algn="just">
                        <a:buFont typeface="Wingdings" pitchFamily="2" charset="2"/>
                        <a:buChar char="Ø"/>
                      </a:pPr>
                      <a:r>
                        <a:rPr lang="it-IT" sz="1000" kern="1200" baseline="0" dirty="0">
                          <a:solidFill>
                            <a:schemeClr val="tx2">
                              <a:lumMod val="60000"/>
                              <a:lumOff val="40000"/>
                            </a:schemeClr>
                          </a:solidFill>
                          <a:latin typeface="Comic Sans MS" pitchFamily="66" charset="0"/>
                          <a:ea typeface="+mn-ea"/>
                          <a:cs typeface="+mn-cs"/>
                        </a:rPr>
                        <a:t>Riconoscere e documentare le principali forme di risparmio energetico. </a:t>
                      </a:r>
                    </a:p>
                    <a:p>
                      <a:pPr marL="171450" indent="-171450" algn="just">
                        <a:buFont typeface="Wingdings" pitchFamily="2" charset="2"/>
                        <a:buChar char="Ø"/>
                      </a:pPr>
                      <a:r>
                        <a:rPr lang="it-IT" sz="1000" kern="1200" baseline="0" dirty="0">
                          <a:solidFill>
                            <a:schemeClr val="tx2">
                              <a:lumMod val="60000"/>
                              <a:lumOff val="40000"/>
                            </a:schemeClr>
                          </a:solidFill>
                          <a:latin typeface="Comic Sans MS" pitchFamily="66" charset="0"/>
                          <a:ea typeface="+mn-ea"/>
                          <a:cs typeface="+mn-cs"/>
                        </a:rPr>
                        <a:t>Comprendere l’importanza del riutilizzo e del riciclaggio dei materiali. </a:t>
                      </a:r>
                    </a:p>
                    <a:p>
                      <a:pPr marL="171450" indent="-171450" algn="just">
                        <a:buFont typeface="Wingdings" pitchFamily="2" charset="2"/>
                        <a:buChar char="Ø"/>
                      </a:pPr>
                      <a:r>
                        <a:rPr lang="it-IT" sz="1000" kern="1200" baseline="0" dirty="0">
                          <a:solidFill>
                            <a:schemeClr val="tx2">
                              <a:lumMod val="60000"/>
                              <a:lumOff val="40000"/>
                            </a:schemeClr>
                          </a:solidFill>
                          <a:latin typeface="Comic Sans MS" pitchFamily="66" charset="0"/>
                          <a:ea typeface="+mn-ea"/>
                          <a:cs typeface="+mn-cs"/>
                        </a:rPr>
                        <a:t>Conoscere le funzioni delle applicazioni informatiche ( Word, PowerPoint, Excel ) </a:t>
                      </a:r>
                      <a:endParaRPr kumimoji="0" lang="it-IT" sz="1000" b="0" i="0" u="none" strike="noStrike" cap="none" normalizeH="0" baseline="0" dirty="0">
                        <a:ln>
                          <a:noFill/>
                        </a:ln>
                        <a:solidFill>
                          <a:schemeClr val="tx2">
                            <a:lumMod val="60000"/>
                            <a:lumOff val="40000"/>
                          </a:schemeClr>
                        </a:solidFill>
                        <a:effectLst/>
                        <a:latin typeface="Comic Sans MS" pitchFamily="66" charset="0"/>
                      </a:endParaRP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Riconoscere le proprietà e le caratteristiche dei materiali più comuni.</a:t>
                      </a:r>
                    </a:p>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Riconoscere le principali forme di risparmio energetico. </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rowSpan="3">
                  <a:txBody>
                    <a:bodyPr/>
                    <a:lstStyle/>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L’alunno riconosce e identifica nell’ambiente che lo circonda elementi e fenomeni di tipo artificiale.</a:t>
                      </a: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È a conoscenza di alcuni processi di trasformazione di risorse e di consumo di energia, e del relativo impatto ambientale.</a:t>
                      </a: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Conosce e utilizza semplici oggetti e strumenti di uso quotidiano ed è in grado di descriverne la funzione principale e la struttura e di spiegarne il funzionamento.</a:t>
                      </a: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Sa ricavare informazioni utili su proprietà e caratteristiche di beni o servizi leggendo etichette, volantini o altra documentazione tecnica e commerciale.</a:t>
                      </a: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Si orienta tra i diversi mezzi di comunicazione ed è in grado di farne un uso adeguato a seconda delle diverse situazioni. </a:t>
                      </a: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Produce semplici modelli o rappresentazioni grafiche del proprio operato utilizzando elementi del disegno tecnico o strumenti multimediali.</a:t>
                      </a: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Inizia a riconoscere in modo critico le caratteristiche, le funzioni e i limiti della tecnologia attuale.</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769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it-IT" sz="1000" b="0" i="0" u="none" strike="noStrike" cap="none" normalizeH="0" baseline="0" dirty="0">
                          <a:ln>
                            <a:noFill/>
                          </a:ln>
                          <a:solidFill>
                            <a:schemeClr val="accent1"/>
                          </a:solidFill>
                          <a:effectLst/>
                          <a:latin typeface="Comic Sans MS" pitchFamily="66" charset="0"/>
                        </a:rPr>
                        <a:t>PREVEDERE E IMMAGINARE </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ts val="1440"/>
                        </a:lnSpc>
                        <a:spcBef>
                          <a:spcPct val="0"/>
                        </a:spcBef>
                        <a:spcAft>
                          <a:spcPct val="0"/>
                        </a:spcAft>
                        <a:buClrTx/>
                        <a:buSzTx/>
                        <a:buFont typeface="Wingdings" pitchFamily="2" charset="2"/>
                        <a:buChar char="Ø"/>
                        <a:tabLst/>
                      </a:pPr>
                      <a:r>
                        <a:rPr lang="it-IT" sz="1000" kern="1200" baseline="0" dirty="0">
                          <a:solidFill>
                            <a:schemeClr val="tx2">
                              <a:lumMod val="60000"/>
                              <a:lumOff val="40000"/>
                            </a:schemeClr>
                          </a:solidFill>
                          <a:latin typeface="Comic Sans MS" pitchFamily="66" charset="0"/>
                          <a:ea typeface="+mn-ea"/>
                          <a:cs typeface="+mn-cs"/>
                        </a:rPr>
                        <a:t>Pianificare la fabbricazione di un semplice oggetto elencando gli strumenti e i materiali necessari. </a:t>
                      </a:r>
                      <a:endParaRPr kumimoji="0" lang="it-IT" sz="1000" b="0" i="0" u="none" strike="noStrike" cap="none" normalizeH="0" baseline="0" dirty="0">
                        <a:ln>
                          <a:noFill/>
                        </a:ln>
                        <a:solidFill>
                          <a:schemeClr val="tx2">
                            <a:lumMod val="60000"/>
                            <a:lumOff val="40000"/>
                          </a:schemeClr>
                        </a:solidFill>
                        <a:effectLst/>
                        <a:latin typeface="Comic Sans MS" pitchFamily="66" charset="0"/>
                      </a:endParaRP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Contribuire alla fabbricazione di un semplice oggetto elencando gli strumenti e i materiali necessari</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it-IT" sz="1200" b="0" i="0" u="none" strike="noStrike" cap="none" normalizeH="0" baseline="0" dirty="0">
                        <a:ln>
                          <a:noFill/>
                        </a:ln>
                        <a:solidFill>
                          <a:srgbClr val="558ED5"/>
                        </a:solidFill>
                        <a:effectLst/>
                        <a:latin typeface="Comic Sans MS" pitchFamily="66" charset="0"/>
                      </a:endParaRP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80196">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it-IT" sz="1000" b="0" i="0" u="none" strike="noStrike" cap="none" normalizeH="0" baseline="0" dirty="0">
                          <a:ln>
                            <a:noFill/>
                          </a:ln>
                          <a:solidFill>
                            <a:schemeClr val="accent1"/>
                          </a:solidFill>
                          <a:effectLst/>
                          <a:latin typeface="Comic Sans MS" pitchFamily="66" charset="0"/>
                        </a:rPr>
                        <a:t>INTERVENIRE E </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it-IT" sz="1000" b="0" i="0" u="none" strike="noStrike" cap="none" normalizeH="0" baseline="0" dirty="0">
                          <a:ln>
                            <a:noFill/>
                          </a:ln>
                          <a:solidFill>
                            <a:schemeClr val="accent1"/>
                          </a:solidFill>
                          <a:effectLst/>
                          <a:latin typeface="Comic Sans MS" pitchFamily="66" charset="0"/>
                        </a:rPr>
                        <a:t>TRASFORMARE</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indent="-171450" algn="just">
                        <a:buFont typeface="Wingdings" pitchFamily="2" charset="2"/>
                        <a:buChar char="Ø"/>
                      </a:pPr>
                      <a:r>
                        <a:rPr lang="it-IT" sz="1000" kern="1200" baseline="0" dirty="0">
                          <a:solidFill>
                            <a:schemeClr val="tx2">
                              <a:lumMod val="60000"/>
                              <a:lumOff val="40000"/>
                            </a:schemeClr>
                          </a:solidFill>
                          <a:latin typeface="Comic Sans MS" pitchFamily="66" charset="0"/>
                          <a:ea typeface="+mn-ea"/>
                          <a:cs typeface="+mn-cs"/>
                        </a:rPr>
                        <a:t>Realizzare un oggetto descrivendo e documentando la sequenza delle operazioni. </a:t>
                      </a:r>
                    </a:p>
                    <a:p>
                      <a:pPr marL="171450" indent="-171450" algn="just">
                        <a:buFont typeface="Wingdings" pitchFamily="2" charset="2"/>
                        <a:buChar char="Ø"/>
                      </a:pPr>
                      <a:r>
                        <a:rPr lang="it-IT" sz="1000" kern="1200" baseline="0" dirty="0">
                          <a:solidFill>
                            <a:schemeClr val="tx2">
                              <a:lumMod val="60000"/>
                              <a:lumOff val="40000"/>
                            </a:schemeClr>
                          </a:solidFill>
                          <a:latin typeface="Comic Sans MS" pitchFamily="66" charset="0"/>
                          <a:ea typeface="+mn-ea"/>
                          <a:cs typeface="+mn-cs"/>
                        </a:rPr>
                        <a:t>Cercare, selezionare sul computer un comune programma di utilità. </a:t>
                      </a:r>
                    </a:p>
                    <a:p>
                      <a:pPr marL="171450" indent="-171450" algn="just">
                        <a:lnSpc>
                          <a:spcPts val="1440"/>
                        </a:lnSpc>
                        <a:buFont typeface="Wingdings" pitchFamily="2" charset="2"/>
                        <a:buChar char="Ø"/>
                      </a:pPr>
                      <a:r>
                        <a:rPr lang="it-IT" sz="1000" kern="1200" baseline="0" dirty="0">
                          <a:solidFill>
                            <a:schemeClr val="tx2">
                              <a:lumMod val="60000"/>
                              <a:lumOff val="40000"/>
                            </a:schemeClr>
                          </a:solidFill>
                          <a:latin typeface="Comic Sans MS" pitchFamily="66" charset="0"/>
                          <a:ea typeface="+mn-ea"/>
                          <a:cs typeface="+mn-cs"/>
                        </a:rPr>
                        <a:t>Ricercare sul web materiali utili per una ricerca o un progetto multimediale. </a:t>
                      </a:r>
                      <a:endParaRPr kumimoji="0" lang="it-IT" sz="1000" b="0" i="0" u="none" strike="noStrike" cap="none" normalizeH="0" baseline="0" dirty="0">
                        <a:ln>
                          <a:noFill/>
                        </a:ln>
                        <a:solidFill>
                          <a:schemeClr val="tx2">
                            <a:lumMod val="60000"/>
                            <a:lumOff val="40000"/>
                          </a:schemeClr>
                        </a:solidFill>
                        <a:effectLst/>
                        <a:latin typeface="Comic Sans MS" pitchFamily="66" charset="0"/>
                      </a:endParaRP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Realizzare un oggetto seguendo una sequenza predisposta di operazioni</a:t>
                      </a: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it-IT" sz="1200" b="0" i="0" u="none" strike="noStrike" cap="none" normalizeH="0" baseline="0" dirty="0">
                        <a:ln>
                          <a:noFill/>
                        </a:ln>
                        <a:solidFill>
                          <a:srgbClr val="558ED5"/>
                        </a:solidFill>
                        <a:effectLst/>
                        <a:latin typeface="Comic Sans MS" pitchFamily="66" charset="0"/>
                      </a:endParaRPr>
                    </a:p>
                  </a:txBody>
                  <a:tcPr marT="45721" marB="45721"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6686550" y="6448251"/>
            <a:ext cx="2133600" cy="365125"/>
          </a:xfrm>
        </p:spPr>
        <p:txBody>
          <a:bodyPr/>
          <a:lstStyle/>
          <a:p>
            <a:pPr>
              <a:defRPr/>
            </a:pPr>
            <a:fld id="{A7173200-6B49-4088-8BD9-E282D9D244EB}" type="slidenum">
              <a:rPr lang="it-IT"/>
              <a:pPr>
                <a:defRPr/>
              </a:pPr>
              <a:t>14</a:t>
            </a:fld>
            <a:endParaRPr lang="it-IT" dirty="0"/>
          </a:p>
        </p:txBody>
      </p:sp>
    </p:spTree>
    <p:extLst>
      <p:ext uri="{BB962C8B-B14F-4D97-AF65-F5344CB8AC3E}">
        <p14:creationId xmlns:p14="http://schemas.microsoft.com/office/powerpoint/2010/main" val="3409971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331640" y="142796"/>
            <a:ext cx="6094938" cy="738664"/>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rPr>
              <a:t>RELIGIONE</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rPr>
              <a:t>Classe 5^</a:t>
            </a:r>
            <a:r>
              <a:rPr lang="it-IT" sz="1400" dirty="0">
                <a:solidFill>
                  <a:schemeClr val="tx2">
                    <a:lumMod val="60000"/>
                    <a:lumOff val="40000"/>
                  </a:schemeClr>
                </a:solidFill>
                <a:latin typeface="Comic Sans MS" panose="030F0702030302020204" pitchFamily="66" charset="0"/>
              </a:rPr>
              <a:t> </a:t>
            </a:r>
          </a:p>
        </p:txBody>
      </p:sp>
      <p:graphicFrame>
        <p:nvGraphicFramePr>
          <p:cNvPr id="134186" name="Group 42"/>
          <p:cNvGraphicFramePr>
            <a:graphicFrameLocks noGrp="1"/>
          </p:cNvGraphicFramePr>
          <p:nvPr>
            <p:extLst>
              <p:ext uri="{D42A27DB-BD31-4B8C-83A1-F6EECF244321}">
                <p14:modId xmlns:p14="http://schemas.microsoft.com/office/powerpoint/2010/main" val="2043993373"/>
              </p:ext>
            </p:extLst>
          </p:nvPr>
        </p:nvGraphicFramePr>
        <p:xfrm>
          <a:off x="179512" y="881460"/>
          <a:ext cx="8823770" cy="5347018"/>
        </p:xfrm>
        <a:graphic>
          <a:graphicData uri="http://schemas.openxmlformats.org/drawingml/2006/table">
            <a:tbl>
              <a:tblPr/>
              <a:tblGrid>
                <a:gridCol w="11521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2415058">
                  <a:extLst>
                    <a:ext uri="{9D8B030D-6E8A-4147-A177-3AD203B41FA5}">
                      <a16:colId xmlns:a16="http://schemas.microsoft.com/office/drawing/2014/main" val="20003"/>
                    </a:ext>
                  </a:extLst>
                </a:gridCol>
              </a:tblGrid>
              <a:tr h="493713">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cs typeface="Arial" charset="0"/>
                        </a:rPr>
                        <a:t>NUCLEI FONDANTI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cs typeface="Arial" charset="0"/>
                        </a:rPr>
                        <a:t>OBIETTIVI  DI APPRENDIMENTO</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cs typeface="Arial" charset="0"/>
                        </a:rPr>
                        <a:t>OBIETTIVI  MINIMI DI APPRENDIMENTO</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rgbClr val="558ED5"/>
                          </a:solidFill>
                          <a:effectLst/>
                          <a:latin typeface="Comic Sans MS" pitchFamily="66" charset="0"/>
                          <a:cs typeface="Arial" charset="0"/>
                        </a:rPr>
                        <a:t>PER ALUNNI CON BISOGNI EDUCATIVI SPECIALI</a:t>
                      </a:r>
                      <a:endParaRPr kumimoji="0" lang="it-IT" sz="1000" b="1" i="1" u="none" strike="noStrike" cap="none" normalizeH="0" baseline="0" dirty="0">
                        <a:ln>
                          <a:noFill/>
                        </a:ln>
                        <a:solidFill>
                          <a:srgbClr val="558ED5"/>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679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a:ln>
                            <a:noFill/>
                          </a:ln>
                          <a:solidFill>
                            <a:srgbClr val="558ED5"/>
                          </a:solidFill>
                          <a:effectLst/>
                          <a:latin typeface="Comic Sans MS" pitchFamily="66" charset="0"/>
                          <a:cs typeface="Arial" charset="0"/>
                        </a:rPr>
                        <a:t>DIO E L’UOMO</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Conoscere le origini e lo sviluppo del Cristianesimo e delle altre Religioni individuando gli aspetti più importanti del dialogo interreligioso.</a:t>
                      </a:r>
                    </a:p>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Cogliere il significato dei sacramenti nella tradizione della Chiesa, come segni della salvezza di Gesù e azione dello Spirito Santo.</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Conoscere le altre grandi religioni.</a:t>
                      </a:r>
                    </a:p>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it-IT" sz="1000" dirty="0">
                          <a:solidFill>
                            <a:schemeClr val="tx2">
                              <a:lumMod val="60000"/>
                              <a:lumOff val="40000"/>
                            </a:schemeClr>
                          </a:solidFill>
                          <a:latin typeface="Comic Sans MS" panose="030F0702030302020204" pitchFamily="66" charset="0"/>
                        </a:rPr>
                        <a:t>Conoscere</a:t>
                      </a:r>
                      <a:r>
                        <a:rPr lang="it-IT" sz="1000" baseline="0" dirty="0">
                          <a:solidFill>
                            <a:schemeClr val="tx2">
                              <a:lumMod val="60000"/>
                              <a:lumOff val="40000"/>
                            </a:schemeClr>
                          </a:solidFill>
                          <a:latin typeface="Comic Sans MS" panose="030F0702030302020204" pitchFamily="66" charset="0"/>
                        </a:rPr>
                        <a:t> i</a:t>
                      </a:r>
                      <a:r>
                        <a:rPr lang="it-IT" sz="1000" dirty="0">
                          <a:solidFill>
                            <a:schemeClr val="tx2">
                              <a:lumMod val="60000"/>
                              <a:lumOff val="40000"/>
                            </a:schemeClr>
                          </a:solidFill>
                          <a:latin typeface="Comic Sans MS" panose="030F0702030302020204" pitchFamily="66" charset="0"/>
                        </a:rPr>
                        <a:t> sacramenti nella tradizione della Chiesa, come segni della salvezza di Gesù e azione dello Spirito Santo.</a:t>
                      </a: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    	</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rowSpan="4">
                  <a:txBody>
                    <a:bodyPr/>
                    <a:lstStyle/>
                    <a:p>
                      <a:pPr marL="171450" indent="-171450" algn="just">
                        <a:buFont typeface="Arial" panose="020B0604020202020204" pitchFamily="34" charset="0"/>
                        <a:buChar cha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Sa collegare i contenuti principali dell’ insegnamento di Gesù alle tradizioni dell’ambiente in cui vive. </a:t>
                      </a:r>
                    </a:p>
                    <a:p>
                      <a:pPr marL="171450" indent="-171450" algn="just">
                        <a:buFont typeface="Arial" panose="020B0604020202020204" pitchFamily="34" charset="0"/>
                        <a:buChar cha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 il significato cristiano del Natale e della Pasqua, traendone motivo per interrogarsi sul valore di tali festività nell’esperienza personale, familiare e sociale. </a:t>
                      </a:r>
                    </a:p>
                    <a:p>
                      <a:pPr marL="171450" indent="-171450" algn="just">
                        <a:buFont typeface="Arial" panose="020B0604020202020204" pitchFamily="34" charset="0"/>
                        <a:buChar cha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 che la Bibbia è documento fondamentale della nostra cultura, sapendola distinguere da altre tipologie di testi, tra cui quelli di altre religioni. </a:t>
                      </a:r>
                    </a:p>
                    <a:p>
                      <a:pPr marL="171450" indent="-171450" algn="just">
                        <a:buFont typeface="Arial" panose="020B0604020202020204" pitchFamily="34" charset="0"/>
                        <a:buChar cha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Identifica le caratteristiche essenziali di un brano biblico e sa farsi accompagnare nell’analisi delle pagine a lui più accessibili, per collegarle alla propria esperienza. </a:t>
                      </a:r>
                    </a:p>
                    <a:p>
                      <a:pPr marL="171450" indent="-171450" algn="just">
                        <a:buFont typeface="Arial" panose="020B0604020202020204" pitchFamily="34" charset="0"/>
                        <a:buChar cha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Identifica nella Chiesa la comunità di coloro che credono in Gesù Cristo e si impegnano per mettere in pratica il suo insegnamento, cogliendo il significato dei Sacramenti e interrogandosi sul valore che essi hanno nella vita dei cristiani.</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1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a:ln>
                            <a:noFill/>
                          </a:ln>
                          <a:solidFill>
                            <a:srgbClr val="558ED5"/>
                          </a:solidFill>
                          <a:effectLst/>
                          <a:latin typeface="Comic Sans MS" pitchFamily="66" charset="0"/>
                          <a:cs typeface="Arial" charset="0"/>
                        </a:rPr>
                        <a:t>LA BIBBIA E LE ALTRE FONTI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4625" marR="0" lvl="0" indent="-174625"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Leggere direttamente pagine bibliche, evangeliche e degli Atti degli Apostoli, riconoscendone il genere letterario e individuandone il messaggio principale. </a:t>
                      </a:r>
                    </a:p>
                    <a:p>
                      <a:pPr marL="174625" marR="0" lvl="0" indent="-174625"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 Confrontare la Bibbia con i testi sacri delle altre Religioni.</a:t>
                      </a: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		</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85738" marR="0" lvl="0" indent="-185738" algn="just" defTabSz="914400" rtl="0" eaLnBrk="1" fontAlgn="base" latinLnBrk="0" hangingPunct="1">
                        <a:lnSpc>
                          <a:spcPct val="100000"/>
                        </a:lnSpc>
                        <a:spcBef>
                          <a:spcPct val="0"/>
                        </a:spcBef>
                        <a:spcAft>
                          <a:spcPct val="0"/>
                        </a:spcAft>
                        <a:buClrTx/>
                        <a:buSzTx/>
                        <a:buFont typeface="Wingdings" pitchFamily="2" charset="2"/>
                        <a:buChar char="Ø"/>
                        <a:tabLst/>
                      </a:pPr>
                      <a:r>
                        <a:rPr lang="it-IT" sz="1000" dirty="0">
                          <a:solidFill>
                            <a:schemeClr val="tx2">
                              <a:lumMod val="60000"/>
                              <a:lumOff val="40000"/>
                            </a:schemeClr>
                          </a:solidFill>
                          <a:latin typeface="Comic Sans MS" panose="030F0702030302020204" pitchFamily="66" charset="0"/>
                        </a:rPr>
                        <a:t>Leggere direttamente pagine bibliche, evangeliche e degli Atti degli Apostoli.</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85738" marR="0" lvl="0" indent="-185738"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it-IT" sz="9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4772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it-IT" sz="1000" b="1" i="0" u="none" strike="noStrike" cap="none" normalizeH="0" baseline="0" dirty="0">
                          <a:ln>
                            <a:noFill/>
                          </a:ln>
                          <a:solidFill>
                            <a:srgbClr val="558ED5"/>
                          </a:solidFill>
                          <a:effectLst/>
                          <a:latin typeface="Comic Sans MS" pitchFamily="66" charset="0"/>
                          <a:cs typeface="Arial" charset="0"/>
                        </a:rPr>
                        <a:t>IL LINGUAGGIO RELIGIOSO</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Individuare significative espressioni d’arte cristiana per rilevare come la fede sia stata interpretata e comunicata dagli artisti nel corso dei secoli. </a:t>
                      </a:r>
                    </a:p>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Rendersi conto che la comunità ecclesiale esprime, attraverso vocazioni e ministeri differenti, la propria fede e il proprio servizio all’uomo.</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Saper elencare i compiti della Chiesa di oggi. </a:t>
                      </a:r>
                    </a:p>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Saper riferire alcune testimonianze di vita dedicata al prossimo, scelte tra quelle conosciute.</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85738" marR="0" lvl="1" indent="-185738"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it-IT" sz="9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96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a:ln>
                            <a:noFill/>
                          </a:ln>
                          <a:solidFill>
                            <a:srgbClr val="558ED5"/>
                          </a:solidFill>
                          <a:effectLst/>
                          <a:latin typeface="Comic Sans MS" pitchFamily="66" charset="0"/>
                          <a:cs typeface="Arial" charset="0"/>
                        </a:rPr>
                        <a:t>I VALORI ETICI E RELIGIOSI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lang="it-IT" sz="1000" dirty="0">
                          <a:solidFill>
                            <a:schemeClr val="tx2">
                              <a:lumMod val="60000"/>
                              <a:lumOff val="40000"/>
                            </a:schemeClr>
                          </a:solidFill>
                          <a:latin typeface="Comic Sans MS" panose="030F0702030302020204" pitchFamily="66" charset="0"/>
                        </a:rPr>
                        <a:t>Scoprire la risposta della Bibbia alle domande  di senso dell’uomo e confrontarla con quella delle principali Religioni non cristiane.</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Scoprire la risposta della Bibbia alle domande  di senso dell’uomo.</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endParaRPr kumimoji="0" lang="it-IT" sz="9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 name="Segnaposto numero diapositiva 4"/>
          <p:cNvSpPr txBox="1">
            <a:spLocks noGrp="1"/>
          </p:cNvSpPr>
          <p:nvPr/>
        </p:nvSpPr>
        <p:spPr>
          <a:xfrm>
            <a:off x="6588224" y="6525344"/>
            <a:ext cx="2133600" cy="365125"/>
          </a:xfrm>
          <a:prstGeom prst="rect">
            <a:avLst/>
          </a:prstGeom>
          <a:noFill/>
        </p:spPr>
        <p:txBody>
          <a:bodyPr anchor="ctr"/>
          <a:lstStyle/>
          <a:p>
            <a:pPr algn="r" fontAlgn="auto">
              <a:spcBef>
                <a:spcPts val="0"/>
              </a:spcBef>
              <a:spcAft>
                <a:spcPts val="0"/>
              </a:spcAft>
              <a:defRPr/>
            </a:pPr>
            <a:fld id="{AA59B8D7-B998-4BBF-B5B6-51D74355CE5A}" type="slidenum">
              <a:rPr lang="it-IT">
                <a:solidFill>
                  <a:schemeClr val="tx1">
                    <a:tint val="75000"/>
                  </a:schemeClr>
                </a:solidFill>
                <a:latin typeface="+mn-lt"/>
                <a:cs typeface="+mn-cs"/>
              </a:rPr>
              <a:pPr algn="r" fontAlgn="auto">
                <a:spcBef>
                  <a:spcPts val="0"/>
                </a:spcBef>
                <a:spcAft>
                  <a:spcPts val="0"/>
                </a:spcAft>
                <a:defRPr/>
              </a:pPr>
              <a:t>15</a:t>
            </a:fld>
            <a:endParaRPr lang="it-IT" dirty="0">
              <a:solidFill>
                <a:schemeClr val="tx1">
                  <a:tint val="75000"/>
                </a:schemeClr>
              </a:solidFill>
              <a:latin typeface="+mn-lt"/>
              <a:cs typeface="+mn-cs"/>
            </a:endParaRPr>
          </a:p>
        </p:txBody>
      </p:sp>
    </p:spTree>
    <p:custDataLst>
      <p:tags r:id="rId1"/>
    </p:custDataLst>
    <p:extLst>
      <p:ext uri="{BB962C8B-B14F-4D97-AF65-F5344CB8AC3E}">
        <p14:creationId xmlns:p14="http://schemas.microsoft.com/office/powerpoint/2010/main" val="2608695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485340" y="376220"/>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a:r>
              <a:rPr lang="it-IT" sz="1400" b="1" dirty="0">
                <a:solidFill>
                  <a:schemeClr val="tx2">
                    <a:lumMod val="60000"/>
                    <a:lumOff val="40000"/>
                  </a:schemeClr>
                </a:solidFill>
                <a:latin typeface="Comic Sans MS" panose="030F0702030302020204" pitchFamily="66" charset="0"/>
              </a:rPr>
              <a:t>LABORATORIO DI ITALIANO</a:t>
            </a:r>
          </a:p>
          <a:p>
            <a:pPr algn="ctr"/>
            <a:r>
              <a:rPr lang="it-IT" sz="1400" b="1" dirty="0">
                <a:solidFill>
                  <a:schemeClr val="tx2">
                    <a:lumMod val="60000"/>
                    <a:lumOff val="40000"/>
                  </a:schemeClr>
                </a:solidFill>
                <a:latin typeface="Comic Sans MS" panose="030F0702030302020204" pitchFamily="66" charset="0"/>
              </a:rPr>
              <a:t>Classe 5^ </a:t>
            </a:r>
          </a:p>
        </p:txBody>
      </p:sp>
      <p:sp>
        <p:nvSpPr>
          <p:cNvPr id="5" name="Segnaposto numero diapositiva 4"/>
          <p:cNvSpPr>
            <a:spLocks noGrp="1"/>
          </p:cNvSpPr>
          <p:nvPr>
            <p:ph type="sldNum" sz="quarter" idx="12"/>
          </p:nvPr>
        </p:nvSpPr>
        <p:spPr>
          <a:xfrm>
            <a:off x="6732240" y="6453336"/>
            <a:ext cx="2133600" cy="365125"/>
          </a:xfrm>
        </p:spPr>
        <p:txBody>
          <a:bodyPr/>
          <a:lstStyle/>
          <a:p>
            <a:fld id="{FF435FF0-A5BC-47FA-9B2B-A8C23C837CEF}" type="slidenum">
              <a:rPr lang="it-IT" smtClean="0"/>
              <a:t>16</a:t>
            </a:fld>
            <a:endParaRPr lang="it-IT" dirty="0"/>
          </a:p>
        </p:txBody>
      </p:sp>
      <p:graphicFrame>
        <p:nvGraphicFramePr>
          <p:cNvPr id="6" name="Group 65"/>
          <p:cNvGraphicFramePr>
            <a:graphicFrameLocks noGrp="1"/>
          </p:cNvGraphicFramePr>
          <p:nvPr>
            <p:extLst>
              <p:ext uri="{D42A27DB-BD31-4B8C-83A1-F6EECF244321}">
                <p14:modId xmlns:p14="http://schemas.microsoft.com/office/powerpoint/2010/main" val="3189572262"/>
              </p:ext>
            </p:extLst>
          </p:nvPr>
        </p:nvGraphicFramePr>
        <p:xfrm>
          <a:off x="897094" y="1484784"/>
          <a:ext cx="7271429" cy="3708915"/>
        </p:xfrm>
        <a:graphic>
          <a:graphicData uri="http://schemas.openxmlformats.org/drawingml/2006/table">
            <a:tbl>
              <a:tblPr>
                <a:tableStyleId>{BC89EF96-8CEA-46FF-86C4-4CE0E7609802}</a:tableStyleId>
              </a:tblPr>
              <a:tblGrid>
                <a:gridCol w="2231920">
                  <a:extLst>
                    <a:ext uri="{9D8B030D-6E8A-4147-A177-3AD203B41FA5}">
                      <a16:colId xmlns:a16="http://schemas.microsoft.com/office/drawing/2014/main" val="20000"/>
                    </a:ext>
                  </a:extLst>
                </a:gridCol>
                <a:gridCol w="5039509">
                  <a:extLst>
                    <a:ext uri="{9D8B030D-6E8A-4147-A177-3AD203B41FA5}">
                      <a16:colId xmlns:a16="http://schemas.microsoft.com/office/drawing/2014/main" val="20001"/>
                    </a:ext>
                  </a:extLst>
                </a:gridCol>
              </a:tblGrid>
              <a:tr h="181045">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extLst>
                  <a:ext uri="{0D108BD9-81ED-4DB2-BD59-A6C34878D82A}">
                    <a16:rowId xmlns:a16="http://schemas.microsoft.com/office/drawing/2014/main" val="10001"/>
                  </a:ext>
                </a:extLst>
              </a:tr>
              <a:tr h="4857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Ascoltare e parlare in contesti diversi</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3038" indent="-173038">
                        <a:buFont typeface="Wingdings" panose="05000000000000000000" pitchFamily="2" charset="2"/>
                        <a:buChar char="Ø"/>
                        <a:tabLst>
                          <a:tab pos="85725" algn="l"/>
                        </a:tabLst>
                      </a:pPr>
                      <a:r>
                        <a:rPr lang="it-IT" sz="1200" dirty="0">
                          <a:solidFill>
                            <a:schemeClr val="tx2">
                              <a:lumMod val="60000"/>
                              <a:lumOff val="40000"/>
                            </a:schemeClr>
                          </a:solidFill>
                          <a:latin typeface="Comic Sans MS" panose="030F0702030302020204" pitchFamily="66" charset="0"/>
                        </a:rPr>
                        <a:t>Promuovere</a:t>
                      </a:r>
                      <a:r>
                        <a:rPr lang="it-IT" sz="1200" baseline="0" dirty="0">
                          <a:solidFill>
                            <a:schemeClr val="tx2">
                              <a:lumMod val="60000"/>
                              <a:lumOff val="40000"/>
                            </a:schemeClr>
                          </a:solidFill>
                          <a:latin typeface="Comic Sans MS" panose="030F0702030302020204" pitchFamily="66" charset="0"/>
                        </a:rPr>
                        <a:t> lo sviluppo delle </a:t>
                      </a:r>
                      <a:r>
                        <a:rPr lang="it-IT" sz="1200" dirty="0">
                          <a:solidFill>
                            <a:schemeClr val="tx2">
                              <a:lumMod val="60000"/>
                              <a:lumOff val="40000"/>
                            </a:schemeClr>
                          </a:solidFill>
                          <a:latin typeface="Comic Sans MS" panose="030F0702030302020204" pitchFamily="66" charset="0"/>
                        </a:rPr>
                        <a:t> capacità comunicative.</a:t>
                      </a:r>
                    </a:p>
                  </a:txBody>
                  <a:tcPr anchor="ctr" horzOverflow="overflow"/>
                </a:tc>
                <a:extLst>
                  <a:ext uri="{0D108BD9-81ED-4DB2-BD59-A6C34878D82A}">
                    <a16:rowId xmlns:a16="http://schemas.microsoft.com/office/drawing/2014/main" val="10002"/>
                  </a:ext>
                </a:extLst>
              </a:tr>
              <a:tr h="9829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Leggere e comprendere testi di vario tipo</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buFont typeface="Wingdings" panose="05000000000000000000" pitchFamily="2" charset="2"/>
                        <a:buChar char="Ø"/>
                      </a:pPr>
                      <a:r>
                        <a:rPr lang="it-IT" sz="1200" dirty="0">
                          <a:solidFill>
                            <a:schemeClr val="tx2">
                              <a:lumMod val="60000"/>
                              <a:lumOff val="40000"/>
                            </a:schemeClr>
                          </a:solidFill>
                          <a:latin typeface="Comic Sans MS" panose="030F0702030302020204" pitchFamily="66" charset="0"/>
                        </a:rPr>
                        <a:t>Potenziare nel bambino la motivazione e il gusto per la lettura, favorendone la comprensione attraverso l’attività ludico-espressiva. </a:t>
                      </a:r>
                    </a:p>
                    <a:p>
                      <a:pPr marL="0" indent="0">
                        <a:buFont typeface="Wingdings" panose="05000000000000000000" pitchFamily="2" charset="2"/>
                        <a:buNone/>
                      </a:pPr>
                      <a:r>
                        <a:rPr lang="it-IT" sz="1200" u="none" strike="noStrike" kern="1200" baseline="0" dirty="0">
                          <a:solidFill>
                            <a:schemeClr val="tx2">
                              <a:lumMod val="60000"/>
                              <a:lumOff val="40000"/>
                            </a:schemeClr>
                          </a:solidFill>
                          <a:latin typeface="Comic Sans MS" panose="030F0702030302020204" pitchFamily="66" charset="0"/>
                        </a:rPr>
                        <a:t>	</a:t>
                      </a: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9829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Scrivere testi di vario tipo</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buFont typeface="Wingdings" panose="05000000000000000000" pitchFamily="2" charset="2"/>
                        <a:buChar char="Ø"/>
                      </a:pPr>
                      <a:r>
                        <a:rPr lang="it-IT" sz="1200" dirty="0">
                          <a:solidFill>
                            <a:schemeClr val="tx2">
                              <a:lumMod val="60000"/>
                              <a:lumOff val="40000"/>
                            </a:schemeClr>
                          </a:solidFill>
                          <a:latin typeface="Comic Sans MS" panose="030F0702030302020204" pitchFamily="66" charset="0"/>
                        </a:rPr>
                        <a:t>Favorire l’uso originale e creativo di codici linguistici maturando competenze estetico-espressive.</a:t>
                      </a:r>
                    </a:p>
                  </a:txBody>
                  <a:tcPr anchor="ctr" horzOverflow="overflow"/>
                </a:tc>
                <a:extLst>
                  <a:ext uri="{0D108BD9-81ED-4DB2-BD59-A6C34878D82A}">
                    <a16:rowId xmlns:a16="http://schemas.microsoft.com/office/drawing/2014/main" val="10004"/>
                  </a:ext>
                </a:extLst>
              </a:tr>
              <a:tr h="9829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Riflettere sulla lingua</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buFont typeface="Wingdings" panose="05000000000000000000" pitchFamily="2" charset="2"/>
                        <a:buChar char="Ø"/>
                      </a:pPr>
                      <a:r>
                        <a:rPr lang="it-IT" sz="1200" dirty="0">
                          <a:solidFill>
                            <a:schemeClr val="tx2">
                              <a:lumMod val="60000"/>
                              <a:lumOff val="40000"/>
                            </a:schemeClr>
                          </a:solidFill>
                          <a:latin typeface="Comic Sans MS" panose="030F0702030302020204" pitchFamily="66" charset="0"/>
                        </a:rPr>
                        <a:t>Consolidare</a:t>
                      </a:r>
                      <a:r>
                        <a:rPr lang="it-IT" sz="1200" baseline="0" dirty="0">
                          <a:solidFill>
                            <a:schemeClr val="tx2">
                              <a:lumMod val="60000"/>
                              <a:lumOff val="40000"/>
                            </a:schemeClr>
                          </a:solidFill>
                          <a:latin typeface="Comic Sans MS" panose="030F0702030302020204" pitchFamily="66" charset="0"/>
                        </a:rPr>
                        <a:t> </a:t>
                      </a:r>
                      <a:r>
                        <a:rPr lang="it-IT" sz="1200" dirty="0">
                          <a:solidFill>
                            <a:schemeClr val="tx2">
                              <a:lumMod val="60000"/>
                              <a:lumOff val="40000"/>
                            </a:schemeClr>
                          </a:solidFill>
                          <a:latin typeface="Comic Sans MS" panose="030F0702030302020204" pitchFamily="66" charset="0"/>
                        </a:rPr>
                        <a:t> la capacità di riconoscere le strutture della lingua e arricchire il lessico.</a:t>
                      </a: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p>
                      <a:pPr marL="0" indent="0">
                        <a:buFont typeface="Wingdings" panose="05000000000000000000" pitchFamily="2" charset="2"/>
                        <a:buNone/>
                      </a:pPr>
                      <a:r>
                        <a:rPr lang="it-IT" sz="1200" u="none" strike="noStrike" kern="1200" baseline="0" dirty="0">
                          <a:solidFill>
                            <a:schemeClr val="tx2">
                              <a:lumMod val="60000"/>
                              <a:lumOff val="40000"/>
                            </a:schemeClr>
                          </a:solidFill>
                          <a:latin typeface="Comic Sans MS" panose="030F0702030302020204" pitchFamily="66" charset="0"/>
                        </a:rPr>
                        <a:t> 	</a:t>
                      </a: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5695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821605"/>
            <a:ext cx="8784976" cy="5816977"/>
          </a:xfrm>
          <a:prstGeom prst="rect">
            <a:avLst/>
          </a:prstGeom>
        </p:spPr>
        <p:txBody>
          <a:bodyPr wrap="square">
            <a:spAutoFit/>
          </a:bodyPr>
          <a:lstStyle/>
          <a:p>
            <a:pPr algn="just"/>
            <a:r>
              <a:rPr lang="it-IT" sz="1000" b="1" dirty="0">
                <a:solidFill>
                  <a:schemeClr val="tx2">
                    <a:lumMod val="60000"/>
                    <a:lumOff val="40000"/>
                  </a:schemeClr>
                </a:solidFill>
                <a:latin typeface="Comic Sans MS" panose="030F0702030302020204" pitchFamily="66" charset="0"/>
              </a:rPr>
              <a:t>ITALIANO</a:t>
            </a:r>
          </a:p>
          <a:p>
            <a:pPr algn="just"/>
            <a:r>
              <a:rPr lang="it-IT" sz="800" dirty="0">
                <a:solidFill>
                  <a:schemeClr val="tx2">
                    <a:lumMod val="60000"/>
                    <a:lumOff val="40000"/>
                  </a:schemeClr>
                </a:solidFill>
                <a:latin typeface="Comic Sans MS" panose="030F0702030302020204" pitchFamily="66" charset="0"/>
              </a:rPr>
              <a:t>La metodologia si baserà sull’approccio ludico ed interattivo attraverso la proposta di attività di gioco divertenti ed utili per vivere l’esperienza linguistica in modo motivante e collaborativo. </a:t>
            </a:r>
          </a:p>
          <a:p>
            <a:pPr algn="just"/>
            <a:r>
              <a:rPr lang="it-IT" sz="800" dirty="0">
                <a:solidFill>
                  <a:schemeClr val="tx2">
                    <a:lumMod val="60000"/>
                    <a:lumOff val="40000"/>
                  </a:schemeClr>
                </a:solidFill>
                <a:latin typeface="Comic Sans MS" panose="030F0702030302020204" pitchFamily="66" charset="0"/>
              </a:rPr>
              <a:t>Il principio del </a:t>
            </a:r>
            <a:r>
              <a:rPr lang="it-IT" sz="800" dirty="0" err="1">
                <a:solidFill>
                  <a:schemeClr val="tx2">
                    <a:lumMod val="60000"/>
                    <a:lumOff val="40000"/>
                  </a:schemeClr>
                </a:solidFill>
                <a:latin typeface="Comic Sans MS" panose="030F0702030302020204" pitchFamily="66" charset="0"/>
              </a:rPr>
              <a:t>learning</a:t>
            </a:r>
            <a:r>
              <a:rPr lang="it-IT" sz="800" dirty="0">
                <a:solidFill>
                  <a:schemeClr val="tx2">
                    <a:lumMod val="60000"/>
                    <a:lumOff val="40000"/>
                  </a:schemeClr>
                </a:solidFill>
                <a:latin typeface="Comic Sans MS" panose="030F0702030302020204" pitchFamily="66" charset="0"/>
              </a:rPr>
              <a:t> by </a:t>
            </a:r>
            <a:r>
              <a:rPr lang="it-IT" sz="800" dirty="0" err="1">
                <a:solidFill>
                  <a:schemeClr val="tx2">
                    <a:lumMod val="60000"/>
                    <a:lumOff val="40000"/>
                  </a:schemeClr>
                </a:solidFill>
                <a:latin typeface="Comic Sans MS" panose="030F0702030302020204" pitchFamily="66" charset="0"/>
              </a:rPr>
              <a:t>doing</a:t>
            </a:r>
            <a:r>
              <a:rPr lang="it-IT" sz="800" dirty="0">
                <a:solidFill>
                  <a:schemeClr val="tx2">
                    <a:lumMod val="60000"/>
                    <a:lumOff val="40000"/>
                  </a:schemeClr>
                </a:solidFill>
                <a:latin typeface="Comic Sans MS" panose="030F0702030302020204" pitchFamily="66" charset="0"/>
              </a:rPr>
              <a:t>, cioè dell’ “imparare facendo”, sarà alla base della didattica laboratoriale e, con un approccio operativo e cooperativo, sarà a vantaggio del gruppo classe e di tutti gli  alunni con Bisogni Educativi Speciali. Si favorirà ‘‘l’apprendimento a spirale’’ per permettere un continuo approfondimento e, se necessario, anche il rinforzo del lessico e delle strutture. Pertanto si procederà secondo una didattica che fruisce delle metodologie del Cooperative Learning, del  </a:t>
            </a:r>
            <a:r>
              <a:rPr lang="it-IT" sz="800" dirty="0" err="1">
                <a:solidFill>
                  <a:schemeClr val="tx2">
                    <a:lumMod val="60000"/>
                    <a:lumOff val="40000"/>
                  </a:schemeClr>
                </a:solidFill>
                <a:latin typeface="Comic Sans MS" panose="030F0702030302020204" pitchFamily="66" charset="0"/>
              </a:rPr>
              <a:t>Problem</a:t>
            </a:r>
            <a:r>
              <a:rPr lang="it-IT" sz="800" dirty="0">
                <a:solidFill>
                  <a:schemeClr val="tx2">
                    <a:lumMod val="60000"/>
                    <a:lumOff val="40000"/>
                  </a:schemeClr>
                </a:solidFill>
                <a:latin typeface="Comic Sans MS" panose="030F0702030302020204" pitchFamily="66" charset="0"/>
              </a:rPr>
              <a:t> </a:t>
            </a:r>
            <a:r>
              <a:rPr lang="it-IT" sz="800" dirty="0" err="1">
                <a:solidFill>
                  <a:schemeClr val="tx2">
                    <a:lumMod val="60000"/>
                    <a:lumOff val="40000"/>
                  </a:schemeClr>
                </a:solidFill>
                <a:latin typeface="Comic Sans MS" panose="030F0702030302020204" pitchFamily="66" charset="0"/>
              </a:rPr>
              <a:t>Solving</a:t>
            </a:r>
            <a:r>
              <a:rPr lang="it-IT" sz="800" dirty="0">
                <a:solidFill>
                  <a:schemeClr val="tx2">
                    <a:lumMod val="60000"/>
                    <a:lumOff val="40000"/>
                  </a:schemeClr>
                </a:solidFill>
                <a:latin typeface="Comic Sans MS" panose="030F0702030302020204" pitchFamily="66" charset="0"/>
              </a:rPr>
              <a:t>, del Tutoring, della lezione frontale, del metodo induttivo e deduttivo e delle tecniche del Brainstorming e del </a:t>
            </a:r>
            <a:r>
              <a:rPr lang="it-IT" sz="800" dirty="0" err="1">
                <a:solidFill>
                  <a:schemeClr val="tx2">
                    <a:lumMod val="60000"/>
                    <a:lumOff val="40000"/>
                  </a:schemeClr>
                </a:solidFill>
                <a:latin typeface="Comic Sans MS" panose="030F0702030302020204" pitchFamily="66" charset="0"/>
              </a:rPr>
              <a:t>Problem</a:t>
            </a:r>
            <a:r>
              <a:rPr lang="it-IT" sz="800" dirty="0">
                <a:solidFill>
                  <a:schemeClr val="tx2">
                    <a:lumMod val="60000"/>
                    <a:lumOff val="40000"/>
                  </a:schemeClr>
                </a:solidFill>
                <a:latin typeface="Comic Sans MS" panose="030F0702030302020204" pitchFamily="66" charset="0"/>
              </a:rPr>
              <a:t> </a:t>
            </a:r>
            <a:r>
              <a:rPr lang="it-IT" sz="800" dirty="0" err="1">
                <a:solidFill>
                  <a:schemeClr val="tx2">
                    <a:lumMod val="60000"/>
                    <a:lumOff val="40000"/>
                  </a:schemeClr>
                </a:solidFill>
                <a:latin typeface="Comic Sans MS" panose="030F0702030302020204" pitchFamily="66" charset="0"/>
              </a:rPr>
              <a:t>Setting</a:t>
            </a:r>
            <a:r>
              <a:rPr lang="it-IT" sz="800" dirty="0">
                <a:solidFill>
                  <a:schemeClr val="tx2">
                    <a:lumMod val="60000"/>
                    <a:lumOff val="40000"/>
                  </a:schemeClr>
                </a:solidFill>
                <a:latin typeface="Comic Sans MS" panose="030F0702030302020204" pitchFamily="66" charset="0"/>
              </a:rPr>
              <a:t> e le  scelte metodologiche saranno finalizzate a </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valorizzare la centralità dell’alunno come protagonista attivo nel percorso educativo</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potenziare le esperienze e gli apprendimenti degli alunni</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promuovere la motivazione</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favorire l’esplorazione e la scoperta</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promuovere la consapevolezza del proprio modo di apprendere </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incoraggiare l’apprendimento collaborativo </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favorire l’operatività e la riflessione sul proprio modus operandi</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confrontare opinioni e  esperienze.</a:t>
            </a:r>
          </a:p>
          <a:p>
            <a:pPr algn="just"/>
            <a:r>
              <a:rPr lang="it-IT" sz="1000" b="1" dirty="0">
                <a:solidFill>
                  <a:schemeClr val="tx2">
                    <a:lumMod val="60000"/>
                    <a:lumOff val="40000"/>
                  </a:schemeClr>
                </a:solidFill>
                <a:latin typeface="Comic Sans MS" panose="030F0702030302020204" pitchFamily="66" charset="0"/>
              </a:rPr>
              <a:t>MATEMATICA</a:t>
            </a:r>
          </a:p>
          <a:p>
            <a:pPr algn="just"/>
            <a:r>
              <a:rPr lang="it-IT" sz="800" dirty="0">
                <a:solidFill>
                  <a:schemeClr val="tx2">
                    <a:lumMod val="60000"/>
                    <a:lumOff val="40000"/>
                  </a:schemeClr>
                </a:solidFill>
                <a:latin typeface="Comic Sans MS" panose="030F0702030302020204" pitchFamily="66" charset="0"/>
              </a:rPr>
              <a:t>Creare un ambiente di apprendimento come spazio d’azione per: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realizzare esperienze significative sul piano affettivo/emotivo; interpersonale/sociale; cognitivo;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stimolare e sostenere l’osservazione, l’indagine, il ragionamento, la scoperta, le motivazioni, gli atteggiamenti, la strutturazione di un metodo di lavoro e di studio, la costruzione delle conoscenze e abilità;</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valorizzare la centralità del bambino/ragazzo come protagonista attivo del percorso;</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incoraggiare l’apprendimento collaborativo;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promuovere la consapevolezza del proprio modo di apprendere;</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realizzare percorsi di taglio “ laboratoriale” e attività di simulazione per incoraggiare l’operatività, la progettualità, il dialogo, la riflessione su quello che viene affrontato;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concretizzare un’attiva di  interazione tra docente e alunno per sviluppare autonomia e non dipendenza, formazione e non trasmissione di  istruzioni, sollecitare curiosità/interesse/conflitto cognitivo e non proporre situazioni preconfezionate;</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utilizzare vari sistemi di presentazione/trattazione dei contenuti (verbale, operativo, iconico, audiovisivo, induttivo, deduttivo,…);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favorire una logica matematica per organizzare percorsi che mirino a garantire possibilità di costruzioni di significato relativamente ai nuclei tematici e trasversali;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sostenere lo sviluppo di strategie per la conoscenza metacognitiva e   per il controllo esecutivo;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supportare l’uso efficace e motivato del rinforzo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evidenziare interdisciplinarietà.</a:t>
            </a:r>
          </a:p>
          <a:p>
            <a:pPr algn="just"/>
            <a:r>
              <a:rPr lang="it-IT" sz="1000" b="1" dirty="0">
                <a:solidFill>
                  <a:schemeClr val="tx2">
                    <a:lumMod val="60000"/>
                    <a:lumOff val="40000"/>
                  </a:schemeClr>
                </a:solidFill>
                <a:latin typeface="Comic Sans MS" panose="030F0702030302020204" pitchFamily="66" charset="0"/>
              </a:rPr>
              <a:t>INGLESE</a:t>
            </a:r>
          </a:p>
          <a:p>
            <a:pPr algn="just"/>
            <a:r>
              <a:rPr lang="it-IT" sz="800" dirty="0">
                <a:solidFill>
                  <a:schemeClr val="tx2">
                    <a:lumMod val="60000"/>
                    <a:lumOff val="40000"/>
                  </a:schemeClr>
                </a:solidFill>
                <a:latin typeface="Comic Sans MS" panose="030F0702030302020204" pitchFamily="66" charset="0"/>
              </a:rPr>
              <a:t>L’approccio all’apprendimento della lingua straniera è di tipo ludico, audio-funzionale, comunicativo. Delle quattro abilità linguistiche (ascoltare - parlare - leggere - scrivere), nella scuola primaria si privilegeranno le prime due, rispettando la sequenza comprensione -assimilazione - produzione, dove verranno gradualmente presentati anche esempi di lettura e scrittura, per arrivare ad una metodologia, nella Scuola Secondaria di I grado, basata sulla interazione delle quattro abilità.</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Conversazioni elementari e strutture: per l’affinamento fonologico e per apprendere frasi e vocaboli in situazioni e per attivare la consapevolezza delle diversità esistenti tra codice orale e codice scritto.</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Canzoni: per l’affinamento fonetico, per fissare in memoria le strutture già apprese nei moduli e per attivare l’intonazione nella lingua straniera.</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Poesie e filastrocche: per facilitare la memoria dei vocaboli e delle strutture linguistiche e per attivare l’intonazione nella lingua straniera.</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Drammatizzazione: per apprendere le strutture della L2 in situazione.</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Impiego di mezzi audiovisivi: ascolto di cd e visione di dvd per il perfezionamento della dizione.</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Giochi: per suscitare l’entusiasmo e il coinvolgimento dell’alunno per la L2 e per stimolare l’apprendimento naturale delle strutture fonologiche e lessicali della lingua straniera.</a:t>
            </a:r>
          </a:p>
          <a:p>
            <a:pPr algn="just"/>
            <a:r>
              <a:rPr lang="it-IT" sz="8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800" dirty="0">
                <a:solidFill>
                  <a:schemeClr val="tx2">
                    <a:lumMod val="60000"/>
                    <a:lumOff val="40000"/>
                  </a:schemeClr>
                </a:solidFill>
                <a:latin typeface="Comic Sans MS" panose="030F0702030302020204" pitchFamily="66" charset="0"/>
              </a:rPr>
              <a:t>.</a:t>
            </a:r>
          </a:p>
          <a:p>
            <a:pPr marL="285750" indent="-285750" algn="just">
              <a:buFont typeface="Wingdings" panose="05000000000000000000" pitchFamily="2" charset="2"/>
              <a:buChar char="§"/>
            </a:pPr>
            <a:endParaRPr lang="it-IT" sz="800" dirty="0">
              <a:solidFill>
                <a:schemeClr val="tx2">
                  <a:lumMod val="60000"/>
                  <a:lumOff val="40000"/>
                </a:schemeClr>
              </a:solidFill>
              <a:latin typeface="Comic Sans MS" panose="030F0702030302020204" pitchFamily="66" charset="0"/>
            </a:endParaRPr>
          </a:p>
        </p:txBody>
      </p:sp>
      <p:sp>
        <p:nvSpPr>
          <p:cNvPr id="3" name="Rettangolo 2"/>
          <p:cNvSpPr/>
          <p:nvPr/>
        </p:nvSpPr>
        <p:spPr>
          <a:xfrm>
            <a:off x="2555776" y="260648"/>
            <a:ext cx="3240360" cy="504056"/>
          </a:xfrm>
          <a:prstGeom prst="rect">
            <a:avLst/>
          </a:prstGeom>
        </p:spPr>
        <p:txBody>
          <a:bodyPr wrap="none">
            <a:prstTxWarp prst="textPlain">
              <a:avLst/>
            </a:prstTxWarp>
            <a:spAutoFit/>
          </a:bodyPr>
          <a:lstStyle/>
          <a:p>
            <a:r>
              <a:rPr lang="it-IT"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anose="030F0702030302020204" pitchFamily="66" charset="0"/>
              </a:rPr>
              <a:t>METODOLOGIA</a:t>
            </a:r>
            <a:endParaRPr lang="it-IT" dirty="0">
              <a:latin typeface="Comic Sans MS" panose="030F0702030302020204" pitchFamily="66" charset="0"/>
            </a:endParaRPr>
          </a:p>
        </p:txBody>
      </p:sp>
      <p:sp>
        <p:nvSpPr>
          <p:cNvPr id="7" name="Segnaposto numero diapositiva 6"/>
          <p:cNvSpPr>
            <a:spLocks noGrp="1"/>
          </p:cNvSpPr>
          <p:nvPr>
            <p:ph type="sldNum" sz="quarter" idx="12"/>
          </p:nvPr>
        </p:nvSpPr>
        <p:spPr/>
        <p:txBody>
          <a:bodyPr/>
          <a:lstStyle/>
          <a:p>
            <a:fld id="{FF435FF0-A5BC-47FA-9B2B-A8C23C837CEF}" type="slidenum">
              <a:rPr lang="it-IT" smtClean="0"/>
              <a:pPr/>
              <a:t>17</a:t>
            </a:fld>
            <a:endParaRPr lang="it-IT"/>
          </a:p>
        </p:txBody>
      </p:sp>
    </p:spTree>
    <p:extLst>
      <p:ext uri="{BB962C8B-B14F-4D97-AF65-F5344CB8AC3E}">
        <p14:creationId xmlns:p14="http://schemas.microsoft.com/office/powerpoint/2010/main" val="4121696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7384"/>
            <a:ext cx="8640960" cy="6294031"/>
          </a:xfrm>
          <a:prstGeom prst="rect">
            <a:avLst/>
          </a:prstGeom>
        </p:spPr>
        <p:txBody>
          <a:bodyPr wrap="square">
            <a:spAutoFit/>
          </a:bodyPr>
          <a:lstStyle/>
          <a:p>
            <a:pPr algn="just"/>
            <a:r>
              <a:rPr lang="it-IT" sz="900" b="1" dirty="0">
                <a:solidFill>
                  <a:schemeClr val="tx2">
                    <a:lumMod val="60000"/>
                    <a:lumOff val="40000"/>
                  </a:schemeClr>
                </a:solidFill>
                <a:latin typeface="Comic Sans MS" panose="030F0702030302020204" pitchFamily="66" charset="0"/>
              </a:rPr>
              <a:t>STORIA</a:t>
            </a:r>
          </a:p>
          <a:p>
            <a:pPr algn="just"/>
            <a:r>
              <a:rPr lang="it-IT" sz="700" dirty="0">
                <a:solidFill>
                  <a:schemeClr val="tx2">
                    <a:lumMod val="60000"/>
                    <a:lumOff val="40000"/>
                  </a:schemeClr>
                </a:solidFill>
                <a:latin typeface="Comic Sans MS" panose="030F0702030302020204" pitchFamily="66" charset="0"/>
              </a:rPr>
              <a:t>La storia si apre all’utilizzo di metodi, conoscenze, visioni, concettualizzazioni di altre discipline. Gli insegnanti, mettendo a profitto tale peculiarità, potenziano gli intrecci disciplinari suggeriti dai temi proposti agli alunni. In particolare è importante curare le aree di sovrapposizione tra la storia e la geografia in considerazione dell’intima connessione che c’è tra i popoli e le regioni in cui vivono. </a:t>
            </a:r>
          </a:p>
          <a:p>
            <a:pPr algn="just"/>
            <a:r>
              <a:rPr lang="it-IT" sz="700" dirty="0">
                <a:solidFill>
                  <a:schemeClr val="tx2">
                    <a:lumMod val="60000"/>
                    <a:lumOff val="40000"/>
                  </a:schemeClr>
                </a:solidFill>
                <a:latin typeface="Comic Sans MS" panose="030F0702030302020204" pitchFamily="66" charset="0"/>
              </a:rPr>
              <a:t>I libri, le attività laboratoriali, in classe e fuori della classe, e l’utilizzazione dei molti media oggi disponibili, ampliano, strutturano e consolidano questa dimensione di apprendimento. La capacità e la possibilità di usufruire di ogni opportunità di studio della storia, a scuola e nel territorio circostante, permettono un lavoro pedagogico ricco, a partire dalle narrazioni e dalle attività laboratoriali e ludiche con i più piccoli per attraversare molte esperienze esplorative sul passato: un lavoro indispensabile per avvicinare gli alunni alla capacità di ricostruire e concepire progressivamente il “fatto storico” per indagarne i diversi aspetti, le molteplici prospettive, le cause e le ragioni. È attraverso questo lavoro a scuola e nel territorio che vengono affrontati i primi “</a:t>
            </a:r>
            <a:r>
              <a:rPr lang="it-IT" sz="700" dirty="0" err="1">
                <a:solidFill>
                  <a:schemeClr val="tx2">
                    <a:lumMod val="60000"/>
                    <a:lumOff val="40000"/>
                  </a:schemeClr>
                </a:solidFill>
                <a:latin typeface="Comic Sans MS" panose="030F0702030302020204" pitchFamily="66" charset="0"/>
              </a:rPr>
              <a:t>saperi</a:t>
            </a:r>
            <a:r>
              <a:rPr lang="it-IT" sz="700" dirty="0">
                <a:solidFill>
                  <a:schemeClr val="tx2">
                    <a:lumMod val="60000"/>
                    <a:lumOff val="40000"/>
                  </a:schemeClr>
                </a:solidFill>
                <a:latin typeface="Comic Sans MS" panose="030F0702030302020204" pitchFamily="66" charset="0"/>
              </a:rPr>
              <a:t> della storia”: la conoscenza cronologica, la misura del tempo, le periodizzazioni. Al contempo gli alunni incominciano ad acquisire la capacità di ricostruire i fatti della storia e i loro molteplici significati in relazione ai problemi con i quali l’uomo si è dovuto confrontare, fino alle grandi questioni del presente. Oltre ai metodi strettamente coerenti con l’insegnamento e l’apprendimento della storia, si elencano di seguito ulteriori metodologie, tecniche e strategie didattiche variamente utilizzate dai docenti, oltre alla lezione frontale e alle esercitazioni, per lo sviluppo delle competenze, della motivazione all’apprendere e delle abilità sociali:</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mappe cognitive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mappe concettuali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la conversazione clinica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il pensiero ad alta voce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facilitazioni procedurali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l’apprendimento cooperativo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il lavoro di gruppo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la discussione, il ragionamento condiviso, il dialogo, la disputa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strategie per la conoscenza metacognitiva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strategie per il controllo esecutivo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l’uso efficace e motivato del rinforzo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i compiti intrinsecamente motivanti </a:t>
            </a:r>
          </a:p>
          <a:p>
            <a:pPr algn="just"/>
            <a:r>
              <a:rPr lang="it-IT" sz="700" dirty="0">
                <a:solidFill>
                  <a:schemeClr val="tx2">
                    <a:lumMod val="60000"/>
                    <a:lumOff val="40000"/>
                  </a:schemeClr>
                </a:solidFill>
                <a:latin typeface="Comic Sans MS" panose="030F0702030302020204" pitchFamily="66" charset="0"/>
              </a:rPr>
              <a:t>La metodologia e le attività vengono diversificate a seconda della fascia di età.</a:t>
            </a:r>
          </a:p>
          <a:p>
            <a:pPr algn="just"/>
            <a:r>
              <a:rPr lang="it-IT" sz="900" b="1" dirty="0">
                <a:solidFill>
                  <a:schemeClr val="tx2">
                    <a:lumMod val="60000"/>
                    <a:lumOff val="40000"/>
                  </a:schemeClr>
                </a:solidFill>
                <a:latin typeface="Comic Sans MS" panose="030F0702030302020204" pitchFamily="66" charset="0"/>
              </a:rPr>
              <a:t>GEOGRAFIA</a:t>
            </a:r>
          </a:p>
          <a:p>
            <a:pPr>
              <a:defRPr/>
            </a:pPr>
            <a:r>
              <a:rPr lang="it-IT" sz="700" dirty="0">
                <a:solidFill>
                  <a:schemeClr val="tx2">
                    <a:lumMod val="60000"/>
                    <a:lumOff val="40000"/>
                  </a:schemeClr>
                </a:solidFill>
                <a:latin typeface="Comic Sans MS" pitchFamily="66" charset="0"/>
              </a:rPr>
              <a:t>L’insegnamento/apprendimento della Geografia nella Scuola Primaria si sviluppa con:</a:t>
            </a:r>
          </a:p>
          <a:p>
            <a:pPr>
              <a:defRPr/>
            </a:pPr>
            <a:r>
              <a:rPr lang="it-IT" sz="700" dirty="0">
                <a:solidFill>
                  <a:schemeClr val="tx2">
                    <a:lumMod val="60000"/>
                    <a:lumOff val="40000"/>
                  </a:schemeClr>
                </a:solidFill>
                <a:latin typeface="Comic Sans MS" pitchFamily="66" charset="0"/>
              </a:rPr>
              <a:t> a. Un approccio ai contenuti soprattutto concettuale</a:t>
            </a:r>
          </a:p>
          <a:p>
            <a:pPr>
              <a:defRPr/>
            </a:pPr>
            <a:r>
              <a:rPr lang="it-IT" sz="700" dirty="0">
                <a:solidFill>
                  <a:schemeClr val="tx2">
                    <a:lumMod val="60000"/>
                    <a:lumOff val="40000"/>
                  </a:schemeClr>
                </a:solidFill>
                <a:latin typeface="Comic Sans MS" pitchFamily="66" charset="0"/>
              </a:rPr>
              <a:t>Si organizzeranno i contenuti e le attività partendo dall’esperienza concreta (ad es. l’orientamento attraverso punti di riferimento nello spazio vissuto, con il consolidamento dei concetti topologici e relativo uso degli indicatori, l’utilizzo della bussola e dei punti cardinali, nonché attraverso l’osservazione del paesaggio geografico, dal primo approccio percettivo-sensoriale all’individuazione dei principali componenti e determinanti), ma seguendo un approccio prevalentemente problematico-concettuale.</a:t>
            </a:r>
          </a:p>
          <a:p>
            <a:pPr>
              <a:defRPr/>
            </a:pPr>
            <a:r>
              <a:rPr lang="it-IT" sz="700" dirty="0">
                <a:solidFill>
                  <a:schemeClr val="tx2">
                    <a:lumMod val="60000"/>
                    <a:lumOff val="40000"/>
                  </a:schemeClr>
                </a:solidFill>
                <a:latin typeface="Comic Sans MS" pitchFamily="66" charset="0"/>
              </a:rPr>
              <a:t>Le attività didattiche dovranno dunque articolarsi in un coerente e ben programmato itinerario concettuale, che sarà basato molto sulla concretezza. Una logica geografica potrà essere fatta acquisire facendo operare gli alunni in situazioni problematiche, in forma di gioco, stando in aula od operando negli spazi interni (corridoi, cortile, androni…) o esterni alla scuola, nelle immediate vicinanze.</a:t>
            </a:r>
          </a:p>
          <a:p>
            <a:pPr>
              <a:defRPr/>
            </a:pPr>
            <a:r>
              <a:rPr lang="it-IT" sz="700" dirty="0">
                <a:solidFill>
                  <a:schemeClr val="tx2">
                    <a:lumMod val="60000"/>
                    <a:lumOff val="40000"/>
                  </a:schemeClr>
                </a:solidFill>
                <a:latin typeface="Comic Sans MS" pitchFamily="66" charset="0"/>
              </a:rPr>
              <a:t>La scoperta di rapporti e legami tra i fenomeni</a:t>
            </a:r>
          </a:p>
          <a:p>
            <a:pPr>
              <a:defRPr/>
            </a:pPr>
            <a:r>
              <a:rPr lang="it-IT" sz="700" dirty="0">
                <a:solidFill>
                  <a:schemeClr val="tx2">
                    <a:lumMod val="60000"/>
                    <a:lumOff val="40000"/>
                  </a:schemeClr>
                </a:solidFill>
                <a:latin typeface="Comic Sans MS" pitchFamily="66" charset="0"/>
              </a:rPr>
              <a:t>Gli alunni devono rendersi conto che lo spazio geografico non è un'accozzaglia di elementi, ma un sistema, costituito da elementi fisici e antropici legati da rapporti di connessione e/o di interdipendenza, diretti o indiretti. Saranno dunque guidati a riconoscere gli elementi di un territorio partendo da quello vicino, e a individuare i rapporti, ad es., fra posizione e funzione, fra distribuzione e funzione di tali elementi.</a:t>
            </a:r>
          </a:p>
          <a:p>
            <a:pPr>
              <a:defRPr/>
            </a:pPr>
            <a:r>
              <a:rPr lang="it-IT" sz="700" dirty="0">
                <a:solidFill>
                  <a:schemeClr val="tx2">
                    <a:lumMod val="60000"/>
                    <a:lumOff val="40000"/>
                  </a:schemeClr>
                </a:solidFill>
                <a:latin typeface="Comic Sans MS" pitchFamily="66" charset="0"/>
              </a:rPr>
              <a:t>c. L’applicazione del metodo scientifico</a:t>
            </a:r>
          </a:p>
          <a:p>
            <a:pPr>
              <a:defRPr/>
            </a:pPr>
            <a:r>
              <a:rPr lang="it-IT" sz="700" dirty="0">
                <a:solidFill>
                  <a:schemeClr val="tx2">
                    <a:lumMod val="60000"/>
                    <a:lumOff val="40000"/>
                  </a:schemeClr>
                </a:solidFill>
                <a:latin typeface="Comic Sans MS" pitchFamily="66" charset="0"/>
              </a:rPr>
              <a:t>Improntate all’operatività dovranno essere le attività didattiche che mireranno all’acquisizione del metodo scientifico e della ricerca-scoperta. Nel corso degli anni e sempre più in quarta e quinta classe le attività assumeranno una forma laboratoriale. Gli alunni saranno guidati a porsi domande, ad affrontare e formulare ipotesi e a verificarle. Le indagini non si fermeranno solo al livello descrittivo (dov’è, come è fatto...?) ma passeranno al livello esplicativo-scientifico (perché è lì? perché quella distribuzione di fenomeni? perché è fatto così?) e critico-applicativo (come sarebbe se? quale sarebbe la distribuzione più efficace? l’organizzazione?). Gli alunni potranno progettare come riorganizzare la loro aula per le diverse attività che vi si svolgono, il giardino della scuola o il quartiere ove abitano o la loro città, ipotizzare come cambierebbe il loro territorio se un'industria vi venisse localizzata o se venisse delocalizzata.</a:t>
            </a:r>
          </a:p>
          <a:p>
            <a:pPr>
              <a:defRPr/>
            </a:pPr>
            <a:r>
              <a:rPr lang="it-IT" sz="700" dirty="0">
                <a:solidFill>
                  <a:schemeClr val="tx2">
                    <a:lumMod val="60000"/>
                    <a:lumOff val="40000"/>
                  </a:schemeClr>
                </a:solidFill>
                <a:latin typeface="Comic Sans MS" pitchFamily="66" charset="0"/>
              </a:rPr>
              <a:t>d. L’operare sul vicino</a:t>
            </a:r>
          </a:p>
          <a:p>
            <a:pPr>
              <a:defRPr/>
            </a:pPr>
            <a:r>
              <a:rPr lang="it-IT" sz="700" dirty="0">
                <a:solidFill>
                  <a:schemeClr val="tx2">
                    <a:lumMod val="60000"/>
                    <a:lumOff val="40000"/>
                  </a:schemeClr>
                </a:solidFill>
                <a:latin typeface="Comic Sans MS" pitchFamily="66" charset="0"/>
              </a:rPr>
              <a:t>Il metodo dell’osservazione diretta nel corso delle lezioni sul terreno deve essere attuato fin dai primi anni, per venire man mano integrato con il metodo dell’osservazione indiretta. L’operare molto sul vicino non deve certo impedire di prendere in considerazione spazi lontani e fatti e fenomeni geografici di portata nazionale o mondiale tutte le volte che risulti didatticamente opportuno (si pensi ad esempio alla necessità di aiutare gli alunni a collocare nello spazio le grandi civiltà del mondo antico); anzi, ci si servirà del lontano per consolidare concetti, individuare relazioni in contesti diversi, far cogliere la complessità del sistema territoriale anche mondiale.</a:t>
            </a:r>
          </a:p>
          <a:p>
            <a:pPr>
              <a:defRPr/>
            </a:pPr>
            <a:r>
              <a:rPr lang="it-IT" sz="700" dirty="0">
                <a:solidFill>
                  <a:schemeClr val="tx2">
                    <a:lumMod val="60000"/>
                    <a:lumOff val="40000"/>
                  </a:schemeClr>
                </a:solidFill>
                <a:latin typeface="Comic Sans MS" pitchFamily="66" charset="0"/>
              </a:rPr>
              <a:t>e. La formazione consapevole di immagini e carte cognitive</a:t>
            </a:r>
          </a:p>
          <a:p>
            <a:pPr>
              <a:defRPr/>
            </a:pPr>
            <a:r>
              <a:rPr lang="it-IT" sz="700" dirty="0">
                <a:solidFill>
                  <a:schemeClr val="tx2">
                    <a:lumMod val="60000"/>
                    <a:lumOff val="40000"/>
                  </a:schemeClr>
                </a:solidFill>
                <a:latin typeface="Comic Sans MS" pitchFamily="66" charset="0"/>
              </a:rPr>
              <a:t>Non si avrà la pretesa che gli alunni si costruiscano immagini e carte cognitive “esatte” (del vicino, quartiere, paese/città, regione di appartenenza, dell’Italia ecc.), ma ci si preoccuperà piuttosto che queste si formino in modo consapevole e portatore di significato. Far tracciare o descrivere verbalmente immagini e carte mentali, quindi, non può scadere nel nozionismo o nel semplice controllo della correttezza formale dei “prodotti” degli alunni, ma deve servire, fra l’altro, a evidenziare i processi di formazione di tali rappresentazioni.</a:t>
            </a:r>
          </a:p>
          <a:p>
            <a:pPr>
              <a:defRPr/>
            </a:pPr>
            <a:r>
              <a:rPr lang="it-IT" sz="700" dirty="0">
                <a:solidFill>
                  <a:schemeClr val="tx2">
                    <a:lumMod val="60000"/>
                    <a:lumOff val="40000"/>
                  </a:schemeClr>
                </a:solidFill>
                <a:latin typeface="Comic Sans MS" pitchFamily="66" charset="0"/>
              </a:rPr>
              <a:t>f. L’uso di tecniche e strumenti vari per la geo-</a:t>
            </a:r>
            <a:r>
              <a:rPr lang="it-IT" sz="700" dirty="0" err="1">
                <a:solidFill>
                  <a:schemeClr val="tx2">
                    <a:lumMod val="60000"/>
                    <a:lumOff val="40000"/>
                  </a:schemeClr>
                </a:solidFill>
                <a:latin typeface="Comic Sans MS" pitchFamily="66" charset="0"/>
              </a:rPr>
              <a:t>graficità</a:t>
            </a:r>
            <a:endParaRPr lang="it-IT" sz="700" dirty="0">
              <a:solidFill>
                <a:schemeClr val="tx2">
                  <a:lumMod val="60000"/>
                  <a:lumOff val="40000"/>
                </a:schemeClr>
              </a:solidFill>
              <a:latin typeface="Comic Sans MS" panose="030F0702030302020204" pitchFamily="66" charset="0"/>
            </a:endParaRPr>
          </a:p>
          <a:p>
            <a:pPr>
              <a:defRPr/>
            </a:pPr>
            <a:r>
              <a:rPr lang="it-IT" sz="700" dirty="0">
                <a:solidFill>
                  <a:schemeClr val="tx2">
                    <a:lumMod val="60000"/>
                    <a:lumOff val="40000"/>
                  </a:schemeClr>
                </a:solidFill>
                <a:latin typeface="Comic Sans MS" panose="030F0702030302020204" pitchFamily="66" charset="0"/>
              </a:rPr>
              <a:t>Si utilizzeranno tecniche didattiche e strumenti vari e diversi (fotografie, carte geografiche, piante, schizzi, grafici); volta per volta si farà ricorso a quelli che si riterranno più efficaci e che consentiranno di raggiungere più rapidamente e più compiutamente gli obiettivi prefissati: si potrà far ricorso innanzitutto alle lezioni sul terreno e alla lettura di carte, quindi alla costruzione di carte tematiche e altre semplici rappresentazioni grafiche; alla correlazione cartografica; alla lettura di fotografie, documentari e film; ai prodotti multimediali, alle immagini da satellite. Con la guida dell’insegnante possono rivelarsi fondamentali anche l’utilizzo del computer e la navigazione in Internet.</a:t>
            </a:r>
          </a:p>
          <a:p>
            <a:pPr>
              <a:defRPr/>
            </a:pPr>
            <a:r>
              <a:rPr lang="it-IT" sz="700" dirty="0">
                <a:solidFill>
                  <a:schemeClr val="tx2">
                    <a:lumMod val="60000"/>
                    <a:lumOff val="40000"/>
                  </a:schemeClr>
                </a:solidFill>
                <a:latin typeface="Comic Sans MS" panose="030F0702030302020204" pitchFamily="66" charset="0"/>
              </a:rPr>
              <a:t>La metodologia e le attività vengono diversificate a seconda della fascia di età.</a:t>
            </a:r>
          </a:p>
          <a:p>
            <a:pPr algn="just"/>
            <a:endParaRPr lang="it-IT" sz="700" dirty="0">
              <a:solidFill>
                <a:schemeClr val="tx2">
                  <a:lumMod val="60000"/>
                  <a:lumOff val="40000"/>
                </a:schemeClr>
              </a:solidFill>
              <a:latin typeface="Comic Sans MS" panose="030F0702030302020204" pitchFamily="66" charset="0"/>
            </a:endParaRPr>
          </a:p>
        </p:txBody>
      </p:sp>
      <p:sp>
        <p:nvSpPr>
          <p:cNvPr id="7" name="Segnaposto numero diapositiva 6"/>
          <p:cNvSpPr>
            <a:spLocks noGrp="1"/>
          </p:cNvSpPr>
          <p:nvPr>
            <p:ph type="sldNum" sz="quarter" idx="12"/>
          </p:nvPr>
        </p:nvSpPr>
        <p:spPr/>
        <p:txBody>
          <a:bodyPr/>
          <a:lstStyle/>
          <a:p>
            <a:fld id="{FF435FF0-A5BC-47FA-9B2B-A8C23C837CEF}" type="slidenum">
              <a:rPr lang="it-IT" smtClean="0"/>
              <a:pPr/>
              <a:t>18</a:t>
            </a:fld>
            <a:endParaRPr lang="it-IT"/>
          </a:p>
        </p:txBody>
      </p:sp>
    </p:spTree>
    <p:extLst>
      <p:ext uri="{BB962C8B-B14F-4D97-AF65-F5344CB8AC3E}">
        <p14:creationId xmlns:p14="http://schemas.microsoft.com/office/powerpoint/2010/main" val="2406502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46552" y="-27384"/>
            <a:ext cx="8889944" cy="7017306"/>
          </a:xfrm>
          <a:prstGeom prst="rect">
            <a:avLst/>
          </a:prstGeom>
        </p:spPr>
        <p:txBody>
          <a:bodyPr wrap="square">
            <a:spAutoFit/>
          </a:bodyPr>
          <a:lstStyle/>
          <a:p>
            <a:pPr algn="just"/>
            <a:r>
              <a:rPr lang="it-IT" sz="1000" b="1" dirty="0">
                <a:solidFill>
                  <a:schemeClr val="tx2">
                    <a:lumMod val="60000"/>
                    <a:lumOff val="40000"/>
                  </a:schemeClr>
                </a:solidFill>
                <a:latin typeface="Comic Sans MS" panose="030F0702030302020204" pitchFamily="66" charset="0"/>
              </a:rPr>
              <a:t>SCIENZE</a:t>
            </a:r>
          </a:p>
          <a:p>
            <a:pPr algn="just"/>
            <a:r>
              <a:rPr lang="it-IT" sz="900" dirty="0">
                <a:solidFill>
                  <a:schemeClr val="tx2">
                    <a:lumMod val="60000"/>
                    <a:lumOff val="40000"/>
                  </a:schemeClr>
                </a:solidFill>
                <a:latin typeface="Comic Sans MS" panose="030F0702030302020204" pitchFamily="66" charset="0"/>
              </a:rPr>
              <a:t>Metodo per eccellenza di questo ambito è il metodo scientifico che si avvale di osservazioni, ipotesi di spiegazione, sperimentazione attraverso una didattica laboratoriale che coinvolga i bambini e gli studenti in un processo attivo di co-costruzione di conoscenza.</a:t>
            </a:r>
          </a:p>
          <a:p>
            <a:r>
              <a:rPr lang="it-IT" sz="900" dirty="0">
                <a:solidFill>
                  <a:schemeClr val="tx2">
                    <a:lumMod val="60000"/>
                    <a:lumOff val="40000"/>
                  </a:schemeClr>
                </a:solidFill>
                <a:latin typeface="Comic Sans MS" panose="030F0702030302020204" pitchFamily="66" charset="0"/>
              </a:rPr>
              <a:t>Si propongono  ai bambini attività esplorative     della     realtà circostante    partendo    da  situazioni di vita quotidiana, da giochi liberi e  organizzati,  dalle domande  e   dai   problemi che nascono dall’esperienza concreta. Si favoriscono   atteggiamenti   di curiosità, ricerca, confronto di ipotesi e discussione.</a:t>
            </a:r>
          </a:p>
          <a:p>
            <a:pPr algn="just"/>
            <a:r>
              <a:rPr lang="it-IT" sz="900" dirty="0">
                <a:solidFill>
                  <a:schemeClr val="tx2">
                    <a:lumMod val="60000"/>
                    <a:lumOff val="40000"/>
                  </a:schemeClr>
                </a:solidFill>
                <a:latin typeface="Comic Sans MS" panose="030F0702030302020204" pitchFamily="66" charset="0"/>
              </a:rPr>
              <a:t>Diverse sono inoltre le tecniche e le strategie didattiche utilizzate dai docenti, oltre alla lezione frontale e alle esercitazioni, per lo sviluppo delle competenze, della motivazione all’apprendere e delle abilità sociali. Fra queste, ricordiamo: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Le mappe concettuali</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La conversazione </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Il pensiero ad alta voce</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Le facilitazioni procedurali</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L’apprendimento cooperativo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Il lavoro di gruppo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La discussione, il ragionamento condiviso, il dialogo, </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Uso efficace e motivato del rinforzo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Compiti intrinsecamente motivanti</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Compiti moderatamente sfidanti</a:t>
            </a:r>
          </a:p>
          <a:p>
            <a:pPr algn="just"/>
            <a:r>
              <a:rPr lang="it-IT" sz="900" dirty="0">
                <a:solidFill>
                  <a:schemeClr val="tx2">
                    <a:lumMod val="60000"/>
                    <a:lumOff val="40000"/>
                  </a:schemeClr>
                </a:solidFill>
                <a:latin typeface="Comic Sans MS" panose="030F0702030302020204" pitchFamily="66" charset="0"/>
              </a:rPr>
              <a:t>Il principio del </a:t>
            </a:r>
            <a:r>
              <a:rPr lang="it-IT" sz="900" dirty="0" err="1">
                <a:solidFill>
                  <a:schemeClr val="tx2">
                    <a:lumMod val="60000"/>
                    <a:lumOff val="40000"/>
                  </a:schemeClr>
                </a:solidFill>
                <a:latin typeface="Comic Sans MS" panose="030F0702030302020204" pitchFamily="66" charset="0"/>
              </a:rPr>
              <a:t>learning</a:t>
            </a:r>
            <a:r>
              <a:rPr lang="it-IT" sz="900" dirty="0">
                <a:solidFill>
                  <a:schemeClr val="tx2">
                    <a:lumMod val="60000"/>
                    <a:lumOff val="40000"/>
                  </a:schemeClr>
                </a:solidFill>
                <a:latin typeface="Comic Sans MS" panose="030F0702030302020204" pitchFamily="66" charset="0"/>
              </a:rPr>
              <a:t> by </a:t>
            </a:r>
            <a:r>
              <a:rPr lang="it-IT" sz="900" dirty="0" err="1">
                <a:solidFill>
                  <a:schemeClr val="tx2">
                    <a:lumMod val="60000"/>
                    <a:lumOff val="40000"/>
                  </a:schemeClr>
                </a:solidFill>
                <a:latin typeface="Comic Sans MS" panose="030F0702030302020204" pitchFamily="66" charset="0"/>
              </a:rPr>
              <a:t>doing</a:t>
            </a:r>
            <a:r>
              <a:rPr lang="it-IT" sz="900" dirty="0">
                <a:solidFill>
                  <a:schemeClr val="tx2">
                    <a:lumMod val="60000"/>
                    <a:lumOff val="40000"/>
                  </a:schemeClr>
                </a:solidFill>
                <a:latin typeface="Comic Sans MS" panose="030F0702030302020204" pitchFamily="66" charset="0"/>
              </a:rPr>
              <a:t>, cioè dell’ “imparare facendo”, sarà alla base della didattica laboratoriale e, con un approccio operativo e cooperativo, sarà a vantaggio del gruppo classe e di tutti gli  alunni con Bisogni Educativi Speciali.</a:t>
            </a:r>
          </a:p>
          <a:p>
            <a:pPr algn="just"/>
            <a:r>
              <a:rPr lang="it-IT" sz="900" dirty="0">
                <a:solidFill>
                  <a:schemeClr val="tx2">
                    <a:lumMod val="60000"/>
                    <a:lumOff val="40000"/>
                  </a:schemeClr>
                </a:solidFill>
                <a:latin typeface="Comic Sans MS" panose="030F0702030302020204" pitchFamily="66" charset="0"/>
              </a:rPr>
              <a:t>Si procederà secondo una didattica che fruisce delle metodologie del Cooperative Learning, del  </a:t>
            </a:r>
            <a:r>
              <a:rPr lang="it-IT" sz="900" dirty="0" err="1">
                <a:solidFill>
                  <a:schemeClr val="tx2">
                    <a:lumMod val="60000"/>
                    <a:lumOff val="40000"/>
                  </a:schemeClr>
                </a:solidFill>
                <a:latin typeface="Comic Sans MS" panose="030F0702030302020204" pitchFamily="66" charset="0"/>
              </a:rPr>
              <a:t>Problem</a:t>
            </a:r>
            <a:r>
              <a:rPr lang="it-IT" sz="900" dirty="0">
                <a:solidFill>
                  <a:schemeClr val="tx2">
                    <a:lumMod val="60000"/>
                    <a:lumOff val="40000"/>
                  </a:schemeClr>
                </a:solidFill>
                <a:latin typeface="Comic Sans MS" panose="030F0702030302020204" pitchFamily="66" charset="0"/>
              </a:rPr>
              <a:t> </a:t>
            </a:r>
            <a:r>
              <a:rPr lang="it-IT" sz="900" dirty="0" err="1">
                <a:solidFill>
                  <a:schemeClr val="tx2">
                    <a:lumMod val="60000"/>
                    <a:lumOff val="40000"/>
                  </a:schemeClr>
                </a:solidFill>
                <a:latin typeface="Comic Sans MS" panose="030F0702030302020204" pitchFamily="66" charset="0"/>
              </a:rPr>
              <a:t>Solving</a:t>
            </a:r>
            <a:r>
              <a:rPr lang="it-IT" sz="900" dirty="0">
                <a:solidFill>
                  <a:schemeClr val="tx2">
                    <a:lumMod val="60000"/>
                    <a:lumOff val="40000"/>
                  </a:schemeClr>
                </a:solidFill>
                <a:latin typeface="Comic Sans MS" panose="030F0702030302020204" pitchFamily="66" charset="0"/>
              </a:rPr>
              <a:t>, del Tutoring, della lezione frontale, del metodo induttivo e deduttivo e delle tecniche del Brainstorming e del </a:t>
            </a:r>
            <a:r>
              <a:rPr lang="it-IT" sz="900" dirty="0" err="1">
                <a:solidFill>
                  <a:schemeClr val="tx2">
                    <a:lumMod val="60000"/>
                    <a:lumOff val="40000"/>
                  </a:schemeClr>
                </a:solidFill>
                <a:latin typeface="Comic Sans MS" panose="030F0702030302020204" pitchFamily="66" charset="0"/>
              </a:rPr>
              <a:t>Problem</a:t>
            </a:r>
            <a:r>
              <a:rPr lang="it-IT" sz="900" dirty="0">
                <a:solidFill>
                  <a:schemeClr val="tx2">
                    <a:lumMod val="60000"/>
                    <a:lumOff val="40000"/>
                  </a:schemeClr>
                </a:solidFill>
                <a:latin typeface="Comic Sans MS" panose="030F0702030302020204" pitchFamily="66" charset="0"/>
              </a:rPr>
              <a:t> </a:t>
            </a:r>
            <a:r>
              <a:rPr lang="it-IT" sz="900" dirty="0" err="1">
                <a:solidFill>
                  <a:schemeClr val="tx2">
                    <a:lumMod val="60000"/>
                    <a:lumOff val="40000"/>
                  </a:schemeClr>
                </a:solidFill>
                <a:latin typeface="Comic Sans MS" panose="030F0702030302020204" pitchFamily="66" charset="0"/>
              </a:rPr>
              <a:t>Setting</a:t>
            </a:r>
            <a:r>
              <a:rPr lang="it-IT" sz="900" dirty="0">
                <a:solidFill>
                  <a:schemeClr val="tx2">
                    <a:lumMod val="60000"/>
                    <a:lumOff val="40000"/>
                  </a:schemeClr>
                </a:solidFill>
                <a:latin typeface="Comic Sans MS" panose="030F0702030302020204" pitchFamily="66" charset="0"/>
              </a:rPr>
              <a:t>.</a:t>
            </a:r>
          </a:p>
          <a:p>
            <a:pPr algn="just"/>
            <a:r>
              <a:rPr lang="it-IT" sz="1000" b="1" dirty="0">
                <a:solidFill>
                  <a:schemeClr val="tx2">
                    <a:lumMod val="60000"/>
                    <a:lumOff val="40000"/>
                  </a:schemeClr>
                </a:solidFill>
                <a:latin typeface="Comic Sans MS" panose="030F0702030302020204" pitchFamily="66" charset="0"/>
              </a:rPr>
              <a:t>MUSICA</a:t>
            </a:r>
          </a:p>
          <a:p>
            <a:pPr algn="just"/>
            <a:r>
              <a:rPr lang="it-IT" sz="9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900" dirty="0">
                <a:solidFill>
                  <a:schemeClr val="tx2">
                    <a:lumMod val="60000"/>
                    <a:lumOff val="40000"/>
                  </a:schemeClr>
                </a:solidFill>
                <a:latin typeface="Comic Sans MS" panose="030F0702030302020204" pitchFamily="66" charset="0"/>
              </a:rPr>
              <a:t>.</a:t>
            </a:r>
          </a:p>
          <a:p>
            <a:r>
              <a:rPr lang="it-IT" sz="900" dirty="0">
                <a:solidFill>
                  <a:schemeClr val="tx2">
                    <a:lumMod val="60000"/>
                    <a:lumOff val="40000"/>
                  </a:schemeClr>
                </a:solidFill>
                <a:latin typeface="Comic Sans MS" panose="030F0702030302020204" pitchFamily="66" charset="0"/>
              </a:rPr>
              <a:t>La musica ha diverse funzioni che la connotano come disciplina squisitamente formativa della personalità e delle funzioni cognitive e affettive. A queste funzioni corrispondono diverse esperienze musicali e attività, improntate ad un metodo essenzialmente partecipativo e attivo, in cui gli alunni, da soli e in gruppo, sono i protagonisti. </a:t>
            </a:r>
          </a:p>
          <a:p>
            <a:r>
              <a:rPr lang="it-IT" sz="900" u="sng" dirty="0">
                <a:solidFill>
                  <a:schemeClr val="tx2">
                    <a:lumMod val="60000"/>
                    <a:lumOff val="40000"/>
                  </a:schemeClr>
                </a:solidFill>
                <a:latin typeface="Comic Sans MS" panose="030F0702030302020204" pitchFamily="66" charset="0"/>
              </a:rPr>
              <a:t>Funzione cognitivo-culturale</a:t>
            </a:r>
            <a:r>
              <a:rPr lang="it-IT" sz="900" dirty="0">
                <a:solidFill>
                  <a:schemeClr val="tx2">
                    <a:lumMod val="60000"/>
                    <a:lumOff val="40000"/>
                  </a:schemeClr>
                </a:solidFill>
                <a:latin typeface="Comic Sans MS" panose="030F0702030302020204" pitchFamily="66" charset="0"/>
              </a:rPr>
              <a:t>: gli alunni esercitano la capacità di rappresentazione simbolica della realtà, sviluppano un pensiero flessibile, intuitivo, creativo e partecipano al patrimonio di diverse culture musicali; utilizzano le competenze specifiche della disciplina per cogliere significati, mentalità, modi di vita e valori della comunità a cui fanno riferimento. </a:t>
            </a:r>
          </a:p>
          <a:p>
            <a:r>
              <a:rPr lang="it-IT" sz="900" u="sng" dirty="0">
                <a:solidFill>
                  <a:schemeClr val="tx2">
                    <a:lumMod val="60000"/>
                    <a:lumOff val="40000"/>
                  </a:schemeClr>
                </a:solidFill>
                <a:latin typeface="Comic Sans MS" panose="030F0702030302020204" pitchFamily="66" charset="0"/>
              </a:rPr>
              <a:t>Funzione linguistico-comunicativa</a:t>
            </a:r>
            <a:r>
              <a:rPr lang="it-IT" sz="900" dirty="0">
                <a:solidFill>
                  <a:schemeClr val="tx2">
                    <a:lumMod val="60000"/>
                    <a:lumOff val="40000"/>
                  </a:schemeClr>
                </a:solidFill>
                <a:latin typeface="Comic Sans MS" panose="030F0702030302020204" pitchFamily="66" charset="0"/>
              </a:rPr>
              <a:t>: la musica educa gli alunni all’espressione e alla comunicazione attraverso gli strumenti e le tecniche specifiche del proprio linguaggio. </a:t>
            </a:r>
            <a:r>
              <a:rPr lang="it-IT" sz="900" u="sng" dirty="0">
                <a:solidFill>
                  <a:schemeClr val="tx2">
                    <a:lumMod val="60000"/>
                    <a:lumOff val="40000"/>
                  </a:schemeClr>
                </a:solidFill>
                <a:latin typeface="Comic Sans MS" panose="030F0702030302020204" pitchFamily="66" charset="0"/>
              </a:rPr>
              <a:t>Funzione emotivo-affettiva</a:t>
            </a:r>
            <a:r>
              <a:rPr lang="it-IT" sz="900" dirty="0">
                <a:solidFill>
                  <a:schemeClr val="tx2">
                    <a:lumMod val="60000"/>
                    <a:lumOff val="40000"/>
                  </a:schemeClr>
                </a:solidFill>
                <a:latin typeface="Comic Sans MS" panose="030F0702030302020204" pitchFamily="66" charset="0"/>
              </a:rPr>
              <a:t>: gli alunni, nel rapporto con l’opera d’arte, sviluppano la riflessione sulla formalizzazione simbolica delle emozioni. </a:t>
            </a:r>
          </a:p>
          <a:p>
            <a:r>
              <a:rPr lang="it-IT" sz="900" u="sng" dirty="0">
                <a:solidFill>
                  <a:schemeClr val="tx2">
                    <a:lumMod val="60000"/>
                    <a:lumOff val="40000"/>
                  </a:schemeClr>
                </a:solidFill>
                <a:latin typeface="Comic Sans MS" panose="030F0702030302020204" pitchFamily="66" charset="0"/>
              </a:rPr>
              <a:t>Funzioni identitaria e interculturale</a:t>
            </a:r>
            <a:r>
              <a:rPr lang="it-IT" sz="900" dirty="0">
                <a:solidFill>
                  <a:schemeClr val="tx2">
                    <a:lumMod val="60000"/>
                    <a:lumOff val="40000"/>
                  </a:schemeClr>
                </a:solidFill>
                <a:latin typeface="Comic Sans MS" panose="030F0702030302020204" pitchFamily="66" charset="0"/>
              </a:rPr>
              <a:t>: la musica induce gli alunni a prendere coscienza della loro appartenenza a una tradizione culturale e nel contempo fornisce loro gli strumenti per la conoscenza, il confronto e il rispetto di altre tradizioni culturali e religiose. </a:t>
            </a:r>
          </a:p>
          <a:p>
            <a:r>
              <a:rPr lang="it-IT" sz="900" u="sng" dirty="0">
                <a:solidFill>
                  <a:schemeClr val="tx2">
                    <a:lumMod val="60000"/>
                    <a:lumOff val="40000"/>
                  </a:schemeClr>
                </a:solidFill>
                <a:latin typeface="Comic Sans MS" panose="030F0702030302020204" pitchFamily="66" charset="0"/>
              </a:rPr>
              <a:t>Funzione relazionale</a:t>
            </a:r>
            <a:r>
              <a:rPr lang="it-IT" sz="900" dirty="0">
                <a:solidFill>
                  <a:schemeClr val="tx2">
                    <a:lumMod val="60000"/>
                    <a:lumOff val="40000"/>
                  </a:schemeClr>
                </a:solidFill>
                <a:latin typeface="Comic Sans MS" panose="030F0702030302020204" pitchFamily="66" charset="0"/>
              </a:rPr>
              <a:t>: instaura relazioni interpersonali e di gruppo, fondate su pratiche compartecipate e sull’ascolto condiviso. </a:t>
            </a:r>
          </a:p>
          <a:p>
            <a:r>
              <a:rPr lang="it-IT" sz="900" u="sng" dirty="0">
                <a:solidFill>
                  <a:schemeClr val="tx2">
                    <a:lumMod val="60000"/>
                    <a:lumOff val="40000"/>
                  </a:schemeClr>
                </a:solidFill>
                <a:latin typeface="Comic Sans MS" panose="030F0702030302020204" pitchFamily="66" charset="0"/>
              </a:rPr>
              <a:t>Funzione critico-estetica</a:t>
            </a:r>
            <a:r>
              <a:rPr lang="it-IT" sz="900" dirty="0">
                <a:solidFill>
                  <a:schemeClr val="tx2">
                    <a:lumMod val="60000"/>
                    <a:lumOff val="40000"/>
                  </a:schemeClr>
                </a:solidFill>
                <a:latin typeface="Comic Sans MS" panose="030F0702030302020204" pitchFamily="66" charset="0"/>
              </a:rPr>
              <a:t>: sviluppa negli alunni una sensibilità artistica basata sull’interpretazione sia di messaggi sonori sia di opere d’arte, eleva la loro autonomia di giudizio e il livello di fruizione estetica del patrimonio culturale. </a:t>
            </a:r>
          </a:p>
          <a:p>
            <a:r>
              <a:rPr lang="it-IT" sz="900" i="1" dirty="0">
                <a:solidFill>
                  <a:schemeClr val="tx2">
                    <a:lumMod val="60000"/>
                    <a:lumOff val="40000"/>
                  </a:schemeClr>
                </a:solidFill>
                <a:latin typeface="Comic Sans MS" panose="030F0702030302020204" pitchFamily="66" charset="0"/>
              </a:rPr>
              <a:t>La metodologia e le attività vengono diversificate a seconda della fascia di età</a:t>
            </a:r>
          </a:p>
          <a:p>
            <a:r>
              <a:rPr lang="it-IT" sz="1000" b="1" dirty="0">
                <a:solidFill>
                  <a:schemeClr val="tx2">
                    <a:lumMod val="60000"/>
                    <a:lumOff val="40000"/>
                  </a:schemeClr>
                </a:solidFill>
                <a:latin typeface="Comic Sans MS" panose="030F0702030302020204" pitchFamily="66" charset="0"/>
              </a:rPr>
              <a:t>ARTE E IMMAGINE</a:t>
            </a:r>
          </a:p>
          <a:p>
            <a:pPr algn="just"/>
            <a:r>
              <a:rPr lang="it-IT" sz="900" dirty="0">
                <a:solidFill>
                  <a:schemeClr val="tx2">
                    <a:lumMod val="60000"/>
                    <a:lumOff val="40000"/>
                  </a:schemeClr>
                </a:solidFill>
                <a:latin typeface="Comic Sans MS" panose="030F0702030302020204" pitchFamily="66" charset="0"/>
              </a:rPr>
              <a:t>Le attività didattiche mireranno alla promozione del potenziale espressivo di ogni singolo alunno, lasciando ampio spazio all’ideazione personale, al confronto e alla scoperta di soluzioni non stereotipate. </a:t>
            </a:r>
          </a:p>
          <a:p>
            <a:pPr algn="just"/>
            <a:r>
              <a:rPr lang="it-IT" sz="900" dirty="0">
                <a:solidFill>
                  <a:schemeClr val="tx2">
                    <a:lumMod val="60000"/>
                    <a:lumOff val="40000"/>
                  </a:schemeClr>
                </a:solidFill>
                <a:latin typeface="Comic Sans MS" panose="030F0702030302020204" pitchFamily="66" charset="0"/>
              </a:rPr>
              <a:t>Saranno privilegiati anche lavori di gruppo per sollecitare la cooperazione. </a:t>
            </a:r>
          </a:p>
          <a:p>
            <a:pPr algn="just"/>
            <a:r>
              <a:rPr lang="it-IT" sz="900" dirty="0">
                <a:solidFill>
                  <a:schemeClr val="tx2">
                    <a:lumMod val="60000"/>
                    <a:lumOff val="40000"/>
                  </a:schemeClr>
                </a:solidFill>
                <a:latin typeface="Comic Sans MS" panose="030F0702030302020204" pitchFamily="66" charset="0"/>
              </a:rPr>
              <a:t>Il disegno e le varie tecniche di pittura saranno utilizzate per illustrare contenuti, raccontare storie o vissuti personali, rappresentare il reale e rielaborare in modo creativo le esperienze. Ogni nuovo contenuto sarà presentato attraverso un’analisi, individuando le conoscenze utili a procedere, i materiali necessari e i modi possibili di operare. </a:t>
            </a:r>
          </a:p>
          <a:p>
            <a:pPr algn="just"/>
            <a:r>
              <a:rPr lang="it-IT" sz="900" dirty="0">
                <a:solidFill>
                  <a:schemeClr val="tx2">
                    <a:lumMod val="60000"/>
                    <a:lumOff val="40000"/>
                  </a:schemeClr>
                </a:solidFill>
                <a:latin typeface="Comic Sans MS" panose="030F0702030302020204" pitchFamily="66" charset="0"/>
              </a:rPr>
              <a:t>Saranno proposte diverse attività di lettura e interpretazione di opere d’arte per suscitare il gusto del bello sin dalla tenera età e si incrementi, con crescente consapevolezza, nel corso del ciclo di studi. </a:t>
            </a:r>
          </a:p>
          <a:p>
            <a:pPr algn="just"/>
            <a:r>
              <a:rPr lang="it-IT" sz="900" dirty="0">
                <a:solidFill>
                  <a:schemeClr val="tx2">
                    <a:lumMod val="60000"/>
                    <a:lumOff val="40000"/>
                  </a:schemeClr>
                </a:solidFill>
                <a:latin typeface="Comic Sans MS" panose="030F0702030302020204" pitchFamily="66" charset="0"/>
              </a:rPr>
              <a:t>I momenti di fruizione e di espressione comporteranno l’utilizzo di mezzi e strumenti diversificati: libro di testo, libri, monografie, riviste, fogli da disegno, matite, tempere, acquerelli, chine, cere, pennarelli, pastelli, LIM, visite dirette a luoghi artistici. </a:t>
            </a:r>
          </a:p>
          <a:p>
            <a:pPr algn="just"/>
            <a:r>
              <a:rPr lang="it-IT" sz="9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900" dirty="0">
                <a:solidFill>
                  <a:schemeClr val="tx2">
                    <a:lumMod val="60000"/>
                    <a:lumOff val="40000"/>
                  </a:schemeClr>
                </a:solidFill>
                <a:latin typeface="Comic Sans MS" panose="030F0702030302020204" pitchFamily="66" charset="0"/>
              </a:rPr>
              <a:t>.</a:t>
            </a:r>
          </a:p>
          <a:p>
            <a:endParaRPr lang="it-IT" sz="900" b="1" dirty="0">
              <a:solidFill>
                <a:schemeClr val="tx2">
                  <a:lumMod val="60000"/>
                  <a:lumOff val="40000"/>
                </a:schemeClr>
              </a:solidFill>
              <a:latin typeface="Comic Sans MS" panose="030F0702030302020204" pitchFamily="66" charset="0"/>
            </a:endParaRPr>
          </a:p>
        </p:txBody>
      </p:sp>
      <p:sp>
        <p:nvSpPr>
          <p:cNvPr id="2" name="Segnaposto numero diapositiva 1"/>
          <p:cNvSpPr>
            <a:spLocks noGrp="1"/>
          </p:cNvSpPr>
          <p:nvPr>
            <p:ph type="sldNum" sz="quarter" idx="12"/>
          </p:nvPr>
        </p:nvSpPr>
        <p:spPr>
          <a:xfrm>
            <a:off x="6830888" y="6453336"/>
            <a:ext cx="2133600" cy="365125"/>
          </a:xfrm>
        </p:spPr>
        <p:txBody>
          <a:bodyPr/>
          <a:lstStyle/>
          <a:p>
            <a:fld id="{FF435FF0-A5BC-47FA-9B2B-A8C23C837CEF}" type="slidenum">
              <a:rPr lang="it-IT" smtClean="0"/>
              <a:pPr/>
              <a:t>19</a:t>
            </a:fld>
            <a:endParaRPr lang="it-IT" dirty="0"/>
          </a:p>
        </p:txBody>
      </p:sp>
    </p:spTree>
    <p:extLst>
      <p:ext uri="{BB962C8B-B14F-4D97-AF65-F5344CB8AC3E}">
        <p14:creationId xmlns:p14="http://schemas.microsoft.com/office/powerpoint/2010/main" val="216876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045144087"/>
              </p:ext>
            </p:extLst>
          </p:nvPr>
        </p:nvGraphicFramePr>
        <p:xfrm>
          <a:off x="323528" y="260648"/>
          <a:ext cx="8568953" cy="5425699"/>
        </p:xfrm>
        <a:graphic>
          <a:graphicData uri="http://schemas.openxmlformats.org/drawingml/2006/table">
            <a:tbl>
              <a:tblPr firstRow="1" firstCol="1" bandRow="1">
                <a:tableStyleId>{BC89EF96-8CEA-46FF-86C4-4CE0E7609802}</a:tableStyleId>
              </a:tblPr>
              <a:tblGrid>
                <a:gridCol w="993251">
                  <a:extLst>
                    <a:ext uri="{9D8B030D-6E8A-4147-A177-3AD203B41FA5}">
                      <a16:colId xmlns:a16="http://schemas.microsoft.com/office/drawing/2014/main" val="20000"/>
                    </a:ext>
                  </a:extLst>
                </a:gridCol>
                <a:gridCol w="1081736">
                  <a:extLst>
                    <a:ext uri="{9D8B030D-6E8A-4147-A177-3AD203B41FA5}">
                      <a16:colId xmlns:a16="http://schemas.microsoft.com/office/drawing/2014/main" val="20001"/>
                    </a:ext>
                  </a:extLst>
                </a:gridCol>
                <a:gridCol w="1081811">
                  <a:extLst>
                    <a:ext uri="{9D8B030D-6E8A-4147-A177-3AD203B41FA5}">
                      <a16:colId xmlns:a16="http://schemas.microsoft.com/office/drawing/2014/main" val="20002"/>
                    </a:ext>
                  </a:extLst>
                </a:gridCol>
                <a:gridCol w="507025">
                  <a:extLst>
                    <a:ext uri="{9D8B030D-6E8A-4147-A177-3AD203B41FA5}">
                      <a16:colId xmlns:a16="http://schemas.microsoft.com/office/drawing/2014/main" val="20003"/>
                    </a:ext>
                  </a:extLst>
                </a:gridCol>
                <a:gridCol w="800673">
                  <a:extLst>
                    <a:ext uri="{9D8B030D-6E8A-4147-A177-3AD203B41FA5}">
                      <a16:colId xmlns:a16="http://schemas.microsoft.com/office/drawing/2014/main" val="20004"/>
                    </a:ext>
                  </a:extLst>
                </a:gridCol>
                <a:gridCol w="718884">
                  <a:extLst>
                    <a:ext uri="{9D8B030D-6E8A-4147-A177-3AD203B41FA5}">
                      <a16:colId xmlns:a16="http://schemas.microsoft.com/office/drawing/2014/main" val="20005"/>
                    </a:ext>
                  </a:extLst>
                </a:gridCol>
                <a:gridCol w="1873404">
                  <a:extLst>
                    <a:ext uri="{9D8B030D-6E8A-4147-A177-3AD203B41FA5}">
                      <a16:colId xmlns:a16="http://schemas.microsoft.com/office/drawing/2014/main" val="20006"/>
                    </a:ext>
                  </a:extLst>
                </a:gridCol>
                <a:gridCol w="1512169">
                  <a:extLst>
                    <a:ext uri="{9D8B030D-6E8A-4147-A177-3AD203B41FA5}">
                      <a16:colId xmlns:a16="http://schemas.microsoft.com/office/drawing/2014/main" val="20007"/>
                    </a:ext>
                  </a:extLst>
                </a:gridCol>
              </a:tblGrid>
              <a:tr h="333835">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Classe</a:t>
                      </a:r>
                      <a:endParaRPr lang="it-IT" sz="1200" dirty="0">
                        <a:solidFill>
                          <a:schemeClr val="tx2">
                            <a:lumMod val="60000"/>
                            <a:lumOff val="40000"/>
                          </a:schemeClr>
                        </a:solidFill>
                        <a:effectLst/>
                        <a:latin typeface="Comic Sans MS" panose="030F0702030302020204" pitchFamily="66" charset="0"/>
                        <a:ea typeface="Times New Roman"/>
                      </a:endParaRPr>
                    </a:p>
                  </a:txBody>
                  <a:tcPr marL="33425" marR="33425"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14237">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N° alunni</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1"/>
                  </a:ext>
                </a:extLst>
              </a:tr>
              <a:tr h="360040">
                <a:tc rowSpan="2">
                  <a:txBody>
                    <a:bodyPr/>
                    <a:lstStyle/>
                    <a:p>
                      <a:pPr algn="ctr">
                        <a:spcAft>
                          <a:spcPts val="0"/>
                        </a:spcAft>
                      </a:pPr>
                      <a:endParaRPr lang="it-IT" sz="1200" b="0" dirty="0">
                        <a:solidFill>
                          <a:schemeClr val="tx2">
                            <a:lumMod val="60000"/>
                            <a:lumOff val="40000"/>
                          </a:schemeClr>
                        </a:solidFill>
                        <a:effectLst/>
                        <a:latin typeface="Comic Sans MS" panose="030F0702030302020204" pitchFamily="66" charset="0"/>
                      </a:endParaRPr>
                    </a:p>
                    <a:p>
                      <a:pPr algn="ctr">
                        <a:spcAft>
                          <a:spcPts val="0"/>
                        </a:spcAft>
                      </a:pPr>
                      <a:endParaRPr lang="it-IT" sz="1200" b="0" dirty="0">
                        <a:solidFill>
                          <a:schemeClr val="tx2">
                            <a:lumMod val="60000"/>
                            <a:lumOff val="40000"/>
                          </a:schemeClr>
                        </a:solidFill>
                        <a:effectLst/>
                        <a:latin typeface="Comic Sans MS" panose="030F0702030302020204" pitchFamily="66" charset="0"/>
                      </a:endParaRPr>
                    </a:p>
                    <a:p>
                      <a:pPr algn="ctr">
                        <a:spcAft>
                          <a:spcPts val="0"/>
                        </a:spcAft>
                      </a:pPr>
                      <a:endParaRPr lang="it-IT" sz="1200" b="0" dirty="0">
                        <a:solidFill>
                          <a:schemeClr val="tx2">
                            <a:lumMod val="60000"/>
                            <a:lumOff val="40000"/>
                          </a:schemeClr>
                        </a:solidFill>
                        <a:effectLst/>
                        <a:latin typeface="Comic Sans MS" panose="030F0702030302020204" pitchFamily="66" charset="0"/>
                      </a:endParaRPr>
                    </a:p>
                    <a:p>
                      <a:pPr algn="ctr">
                        <a:spcAft>
                          <a:spcPts val="0"/>
                        </a:spcAft>
                      </a:pPr>
                      <a:r>
                        <a:rPr lang="it-IT" sz="1200" b="0" dirty="0">
                          <a:solidFill>
                            <a:schemeClr val="tx2">
                              <a:lumMod val="60000"/>
                              <a:lumOff val="40000"/>
                            </a:schemeClr>
                          </a:solidFill>
                          <a:effectLst/>
                          <a:latin typeface="Comic Sans MS" panose="030F0702030302020204" pitchFamily="66" charset="0"/>
                        </a:rPr>
                        <a:t>Masch</a:t>
                      </a:r>
                      <a:r>
                        <a:rPr lang="it-IT" sz="1200" dirty="0">
                          <a:solidFill>
                            <a:schemeClr val="tx2">
                              <a:lumMod val="60000"/>
                              <a:lumOff val="40000"/>
                            </a:schemeClr>
                          </a:solidFill>
                          <a:effectLst/>
                          <a:latin typeface="Comic Sans MS" panose="030F0702030302020204" pitchFamily="66" charset="0"/>
                        </a:rPr>
                        <a:t>i</a:t>
                      </a:r>
                    </a:p>
                    <a:p>
                      <a:pPr algn="ctr">
                        <a:spcAft>
                          <a:spcPts val="0"/>
                        </a:spcAft>
                      </a:pPr>
                      <a:endParaRPr lang="it-IT" sz="1200" dirty="0">
                        <a:solidFill>
                          <a:schemeClr val="tx2">
                            <a:lumMod val="60000"/>
                            <a:lumOff val="40000"/>
                          </a:schemeClr>
                        </a:solidFill>
                        <a:effectLst/>
                        <a:latin typeface="Comic Sans MS" panose="030F0702030302020204" pitchFamily="66" charset="0"/>
                      </a:endParaRPr>
                    </a:p>
                    <a:p>
                      <a:pPr algn="ctr">
                        <a:spcAft>
                          <a:spcPts val="0"/>
                        </a:spcAft>
                      </a:pPr>
                      <a:r>
                        <a:rPr lang="it-IT" sz="1200">
                          <a:solidFill>
                            <a:schemeClr val="tx2">
                              <a:lumMod val="60000"/>
                              <a:lumOff val="40000"/>
                            </a:schemeClr>
                          </a:solidFill>
                          <a:effectLst/>
                          <a:latin typeface="Comic Sans MS" panose="030F0702030302020204" pitchFamily="66" charset="0"/>
                        </a:rPr>
                        <a:t>_____</a:t>
                      </a:r>
                      <a:endParaRPr lang="it-IT" sz="1200" dirty="0">
                        <a:solidFill>
                          <a:schemeClr val="tx2">
                            <a:lumMod val="60000"/>
                            <a:lumOff val="40000"/>
                          </a:schemeClr>
                        </a:solidFill>
                        <a:effectLst/>
                        <a:latin typeface="Comic Sans MS" panose="030F0702030302020204" pitchFamily="66" charset="0"/>
                      </a:endParaRPr>
                    </a:p>
                    <a:p>
                      <a:pPr algn="ctr">
                        <a:spcAft>
                          <a:spcPts val="0"/>
                        </a:spcAft>
                      </a:pPr>
                      <a:endParaRPr lang="it-IT" sz="1200" dirty="0">
                        <a:solidFill>
                          <a:schemeClr val="tx2">
                            <a:lumMod val="60000"/>
                            <a:lumOff val="40000"/>
                          </a:schemeClr>
                        </a:solidFill>
                        <a:effectLst/>
                        <a:latin typeface="Comic Sans MS" panose="030F0702030302020204" pitchFamily="66" charset="0"/>
                      </a:endParaRPr>
                    </a:p>
                    <a:p>
                      <a:pPr algn="ctr">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p>
                      <a:pPr algn="ctr">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rowSpan="2">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Femmine</a:t>
                      </a:r>
                    </a:p>
                    <a:p>
                      <a:pPr algn="ctr">
                        <a:spcAft>
                          <a:spcPts val="0"/>
                        </a:spcAft>
                      </a:pPr>
                      <a:endParaRPr lang="it-IT" sz="1200" dirty="0">
                        <a:solidFill>
                          <a:schemeClr val="tx2">
                            <a:lumMod val="60000"/>
                            <a:lumOff val="40000"/>
                          </a:schemeClr>
                        </a:solidFill>
                        <a:effectLst/>
                        <a:latin typeface="Comic Sans MS" panose="030F0702030302020204" pitchFamily="66" charset="0"/>
                      </a:endParaRPr>
                    </a:p>
                    <a:p>
                      <a:pPr algn="ctr">
                        <a:spcAft>
                          <a:spcPts val="0"/>
                        </a:spcAft>
                      </a:pPr>
                      <a:r>
                        <a:rPr lang="it-IT" sz="1200" dirty="0">
                          <a:solidFill>
                            <a:schemeClr val="tx2">
                              <a:lumMod val="60000"/>
                              <a:lumOff val="40000"/>
                            </a:schemeClr>
                          </a:solidFill>
                          <a:effectLst/>
                          <a:latin typeface="Comic Sans MS" panose="030F0702030302020204" pitchFamily="66" charset="0"/>
                        </a:rPr>
                        <a:t>_____</a:t>
                      </a:r>
                    </a:p>
                  </a:txBody>
                  <a:tcPr marL="21664" marR="21664" marT="0" marB="0" anchor="ctr">
                    <a:solidFill>
                      <a:schemeClr val="bg1"/>
                    </a:solidFill>
                  </a:tcPr>
                </a:tc>
                <a:tc gridSpan="6">
                  <a:txBody>
                    <a:bodyPr/>
                    <a:lstStyle/>
                    <a:p>
                      <a:pPr algn="ctr"/>
                      <a:r>
                        <a:rPr lang="it-IT" sz="1200" dirty="0">
                          <a:solidFill>
                            <a:schemeClr val="tx2">
                              <a:lumMod val="60000"/>
                              <a:lumOff val="40000"/>
                            </a:schemeClr>
                          </a:solidFill>
                          <a:effectLst/>
                          <a:latin typeface="Comic Sans MS" panose="030F0702030302020204" pitchFamily="66" charset="0"/>
                        </a:rPr>
                        <a:t>N° alunni con BES </a:t>
                      </a:r>
                      <a:r>
                        <a:rPr lang="it-IT" sz="1200" kern="1200" dirty="0">
                          <a:solidFill>
                            <a:schemeClr val="tx2">
                              <a:lumMod val="60000"/>
                              <a:lumOff val="40000"/>
                            </a:schemeClr>
                          </a:solidFill>
                          <a:effectLst/>
                          <a:latin typeface="Comic Sans MS" panose="030F0702030302020204" pitchFamily="66" charset="0"/>
                        </a:rPr>
                        <a:t>(Direttiva Ministeriale 27/12/2012 – Circolare Ministeriale  </a:t>
                      </a:r>
                      <a:r>
                        <a:rPr lang="it-IT" sz="1200" kern="1200" baseline="0" dirty="0">
                          <a:solidFill>
                            <a:schemeClr val="tx2">
                              <a:lumMod val="60000"/>
                              <a:lumOff val="40000"/>
                            </a:schemeClr>
                          </a:solidFill>
                          <a:effectLst/>
                          <a:latin typeface="Comic Sans MS" panose="030F0702030302020204" pitchFamily="66" charset="0"/>
                        </a:rPr>
                        <a:t>06/03/2013  </a:t>
                      </a:r>
                      <a:r>
                        <a:rPr lang="it-IT" sz="1200" kern="1200" dirty="0">
                          <a:solidFill>
                            <a:schemeClr val="tx2">
                              <a:lumMod val="60000"/>
                              <a:lumOff val="40000"/>
                            </a:schemeClr>
                          </a:solidFill>
                          <a:effectLst/>
                          <a:latin typeface="Comic Sans MS" panose="030F0702030302020204" pitchFamily="66" charset="0"/>
                        </a:rPr>
                        <a:t>n. 8 ) </a:t>
                      </a:r>
                      <a:endParaRPr lang="it-IT" sz="1200" i="1"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marL="21664" marR="216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hMerge="1">
                  <a:txBody>
                    <a:bodyPr/>
                    <a:lstStyle/>
                    <a:p>
                      <a:endParaRPr lang="it-IT" dirty="0"/>
                    </a:p>
                  </a:txBody>
                  <a:tcPr marL="21664" marR="216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34440">
                <a:tc vMerge="1">
                  <a:txBody>
                    <a:bodyPr/>
                    <a:lstStyle/>
                    <a:p>
                      <a:endParaRPr lang="it-IT"/>
                    </a:p>
                  </a:txBody>
                  <a:tcPr/>
                </a:tc>
                <a:tc vMerge="1">
                  <a:txBody>
                    <a:bodyPr/>
                    <a:lstStyle/>
                    <a:p>
                      <a:endParaRPr lang="it-IT"/>
                    </a:p>
                  </a:txBody>
                  <a:tcPr/>
                </a:tc>
                <a:tc gridSpan="2">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N°</a:t>
                      </a:r>
                      <a:r>
                        <a:rPr lang="it-IT" sz="1200" baseline="0" dirty="0">
                          <a:solidFill>
                            <a:schemeClr val="tx2">
                              <a:lumMod val="60000"/>
                              <a:lumOff val="40000"/>
                            </a:schemeClr>
                          </a:solidFill>
                          <a:effectLst/>
                          <a:latin typeface="Comic Sans MS" panose="030F0702030302020204" pitchFamily="66" charset="0"/>
                        </a:rPr>
                        <a:t> </a:t>
                      </a:r>
                      <a:r>
                        <a:rPr lang="it-IT" sz="1200" dirty="0">
                          <a:solidFill>
                            <a:schemeClr val="tx2">
                              <a:lumMod val="60000"/>
                              <a:lumOff val="40000"/>
                            </a:schemeClr>
                          </a:solidFill>
                          <a:effectLst/>
                          <a:latin typeface="Comic Sans MS" panose="030F0702030302020204" pitchFamily="66" charset="0"/>
                        </a:rPr>
                        <a:t>alunni diversamente abili</a:t>
                      </a:r>
                    </a:p>
                    <a:p>
                      <a:pPr algn="ctr">
                        <a:spcAft>
                          <a:spcPts val="0"/>
                        </a:spcAft>
                      </a:pPr>
                      <a:r>
                        <a:rPr lang="it-IT" sz="1200" dirty="0">
                          <a:solidFill>
                            <a:schemeClr val="tx2">
                              <a:lumMod val="60000"/>
                              <a:lumOff val="40000"/>
                            </a:schemeClr>
                          </a:solidFill>
                          <a:effectLst/>
                          <a:latin typeface="Comic Sans MS" panose="030F0702030302020204" pitchFamily="66" charset="0"/>
                        </a:rPr>
                        <a:t>______</a:t>
                      </a:r>
                    </a:p>
                  </a:txBody>
                  <a:tcPr marL="21664" marR="21664" marT="0" marB="0" anchor="ctr">
                    <a:solidFill>
                      <a:schemeClr val="bg1"/>
                    </a:solidFill>
                  </a:tcPr>
                </a:tc>
                <a:tc hMerge="1">
                  <a:txBody>
                    <a:bodyPr/>
                    <a:lstStyle/>
                    <a:p>
                      <a:endParaRPr lang="it-IT"/>
                    </a:p>
                  </a:txBody>
                  <a:tcPr/>
                </a:tc>
                <a:tc gridSpan="2">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 </a:t>
                      </a:r>
                    </a:p>
                    <a:p>
                      <a:pPr algn="ctr">
                        <a:spcAft>
                          <a:spcPts val="0"/>
                        </a:spcAft>
                      </a:pPr>
                      <a:r>
                        <a:rPr lang="it-IT" sz="1200" dirty="0">
                          <a:solidFill>
                            <a:schemeClr val="tx2">
                              <a:lumMod val="60000"/>
                              <a:lumOff val="40000"/>
                            </a:schemeClr>
                          </a:solidFill>
                          <a:effectLst/>
                          <a:latin typeface="Comic Sans MS" panose="030F0702030302020204" pitchFamily="66" charset="0"/>
                        </a:rPr>
                        <a:t>N°</a:t>
                      </a:r>
                      <a:r>
                        <a:rPr lang="it-IT" sz="1200" baseline="0" dirty="0">
                          <a:solidFill>
                            <a:schemeClr val="tx2">
                              <a:lumMod val="60000"/>
                              <a:lumOff val="40000"/>
                            </a:schemeClr>
                          </a:solidFill>
                          <a:effectLst/>
                          <a:latin typeface="Comic Sans MS" panose="030F0702030302020204" pitchFamily="66" charset="0"/>
                        </a:rPr>
                        <a:t> </a:t>
                      </a:r>
                      <a:r>
                        <a:rPr lang="it-IT" sz="1200" dirty="0">
                          <a:solidFill>
                            <a:schemeClr val="tx2">
                              <a:lumMod val="60000"/>
                              <a:lumOff val="40000"/>
                            </a:schemeClr>
                          </a:solidFill>
                          <a:effectLst/>
                          <a:latin typeface="Comic Sans MS" panose="030F0702030302020204" pitchFamily="66" charset="0"/>
                        </a:rPr>
                        <a:t>alunni con DSA</a:t>
                      </a:r>
                    </a:p>
                    <a:p>
                      <a:pPr algn="ctr">
                        <a:spcAft>
                          <a:spcPts val="0"/>
                        </a:spcAft>
                      </a:pPr>
                      <a:r>
                        <a:rPr lang="it-IT" sz="1200" dirty="0">
                          <a:solidFill>
                            <a:schemeClr val="tx2">
                              <a:lumMod val="60000"/>
                              <a:lumOff val="40000"/>
                            </a:schemeClr>
                          </a:solidFill>
                          <a:effectLst/>
                          <a:latin typeface="Comic Sans MS" panose="030F0702030302020204" pitchFamily="66" charset="0"/>
                        </a:rPr>
                        <a:t> _____</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a:txBody>
                    <a:bodyPr/>
                    <a:lstStyle/>
                    <a:p>
                      <a:pPr lvl="0" algn="ctr"/>
                      <a:r>
                        <a:rPr lang="it-IT" sz="1200" dirty="0">
                          <a:solidFill>
                            <a:schemeClr val="tx2">
                              <a:lumMod val="60000"/>
                              <a:lumOff val="40000"/>
                            </a:schemeClr>
                          </a:solidFill>
                          <a:effectLst/>
                          <a:latin typeface="Comic Sans MS" panose="030F0702030302020204" pitchFamily="66" charset="0"/>
                        </a:rPr>
                        <a:t>N° alunni con altri Disturbi Evolutivi Specifici</a:t>
                      </a:r>
                    </a:p>
                    <a:p>
                      <a:pPr marL="0" marR="0" lvl="0" indent="0" algn="ctr" defTabSz="914400" rtl="0" eaLnBrk="1" fontAlgn="auto" latinLnBrk="0" hangingPunct="1">
                        <a:lnSpc>
                          <a:spcPts val="960"/>
                        </a:lnSpc>
                        <a:spcBef>
                          <a:spcPts val="0"/>
                        </a:spcBef>
                        <a:spcAft>
                          <a:spcPts val="0"/>
                        </a:spcAft>
                        <a:buClrTx/>
                        <a:buSzTx/>
                        <a:buFontTx/>
                        <a:buNone/>
                        <a:tabLst/>
                        <a:defRPr/>
                      </a:pPr>
                      <a:r>
                        <a:rPr lang="it-IT" sz="1200" dirty="0">
                          <a:solidFill>
                            <a:schemeClr val="tx2">
                              <a:lumMod val="60000"/>
                              <a:lumOff val="40000"/>
                            </a:schemeClr>
                          </a:solidFill>
                          <a:effectLst/>
                          <a:latin typeface="Comic Sans MS" panose="030F0702030302020204" pitchFamily="66" charset="0"/>
                        </a:rPr>
                        <a:t> (</a:t>
                      </a:r>
                      <a:r>
                        <a:rPr lang="it-IT" sz="1200" kern="1200" dirty="0">
                          <a:solidFill>
                            <a:schemeClr val="tx2">
                              <a:lumMod val="60000"/>
                              <a:lumOff val="40000"/>
                            </a:schemeClr>
                          </a:solidFill>
                          <a:effectLst/>
                          <a:latin typeface="Comic Sans MS" panose="030F0702030302020204" pitchFamily="66" charset="0"/>
                        </a:rPr>
                        <a:t>Deficit del Linguaggio, Deficit della Coordinazione Motoria, </a:t>
                      </a:r>
                      <a:r>
                        <a:rPr lang="it-IT" sz="1200" dirty="0">
                          <a:solidFill>
                            <a:schemeClr val="tx2">
                              <a:lumMod val="60000"/>
                              <a:lumOff val="40000"/>
                            </a:schemeClr>
                          </a:solidFill>
                          <a:effectLst/>
                          <a:latin typeface="Comic Sans MS" panose="030F0702030302020204" pitchFamily="66" charset="0"/>
                        </a:rPr>
                        <a:t>Funzionamento Cognitivo Limite</a:t>
                      </a:r>
                      <a:r>
                        <a:rPr lang="it-IT" sz="1200" kern="1200" dirty="0">
                          <a:solidFill>
                            <a:schemeClr val="tx2">
                              <a:lumMod val="60000"/>
                              <a:lumOff val="40000"/>
                            </a:schemeClr>
                          </a:solidFill>
                          <a:effectLst/>
                          <a:latin typeface="Comic Sans MS" panose="030F0702030302020204" pitchFamily="66" charset="0"/>
                        </a:rPr>
                        <a:t>…)</a:t>
                      </a:r>
                    </a:p>
                    <a:p>
                      <a:pPr marL="0" marR="0" lvl="0" indent="0" algn="ctr" defTabSz="914400" rtl="0" eaLnBrk="1" fontAlgn="auto" latinLnBrk="0" hangingPunct="1">
                        <a:lnSpc>
                          <a:spcPts val="960"/>
                        </a:lnSpc>
                        <a:spcBef>
                          <a:spcPts val="0"/>
                        </a:spcBef>
                        <a:spcAft>
                          <a:spcPts val="0"/>
                        </a:spcAft>
                        <a:buClrTx/>
                        <a:buSzTx/>
                        <a:buFontTx/>
                        <a:buNone/>
                        <a:tabLst/>
                        <a:defRPr/>
                      </a:pPr>
                      <a:r>
                        <a:rPr lang="it-IT" sz="1200" kern="1200" dirty="0">
                          <a:solidFill>
                            <a:schemeClr val="tx2">
                              <a:lumMod val="60000"/>
                              <a:lumOff val="40000"/>
                            </a:schemeClr>
                          </a:solidFill>
                          <a:effectLst/>
                          <a:latin typeface="Comic Sans MS" panose="030F0702030302020204" pitchFamily="66" charset="0"/>
                        </a:rPr>
                        <a:t>________</a:t>
                      </a:r>
                    </a:p>
                  </a:txBody>
                  <a:tcPr marL="21664" marR="21664" marT="0" marB="0" anchor="ctr">
                    <a:solidFill>
                      <a:schemeClr val="bg1"/>
                    </a:solidFill>
                  </a:tcPr>
                </a:tc>
                <a:tc>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 </a:t>
                      </a:r>
                    </a:p>
                    <a:p>
                      <a:pPr algn="ctr">
                        <a:spcAft>
                          <a:spcPts val="0"/>
                        </a:spcAft>
                      </a:pPr>
                      <a:r>
                        <a:rPr lang="it-IT" sz="1200" dirty="0">
                          <a:solidFill>
                            <a:schemeClr val="tx2">
                              <a:lumMod val="60000"/>
                              <a:lumOff val="40000"/>
                            </a:schemeClr>
                          </a:solidFill>
                          <a:effectLst/>
                          <a:latin typeface="Comic Sans MS" panose="030F0702030302020204" pitchFamily="66" charset="0"/>
                        </a:rPr>
                        <a:t>N° alunni con svantaggio socio-</a:t>
                      </a:r>
                      <a:r>
                        <a:rPr lang="it-IT" sz="1200" kern="1200" dirty="0">
                          <a:solidFill>
                            <a:schemeClr val="tx2">
                              <a:lumMod val="60000"/>
                              <a:lumOff val="40000"/>
                            </a:schemeClr>
                          </a:solidFill>
                          <a:effectLst/>
                          <a:latin typeface="Comic Sans MS" panose="030F0702030302020204" pitchFamily="66" charset="0"/>
                        </a:rPr>
                        <a:t>economico-</a:t>
                      </a:r>
                      <a:r>
                        <a:rPr lang="it-IT" sz="1200" dirty="0">
                          <a:solidFill>
                            <a:schemeClr val="tx2">
                              <a:lumMod val="60000"/>
                              <a:lumOff val="40000"/>
                            </a:schemeClr>
                          </a:solidFill>
                          <a:effectLst/>
                          <a:latin typeface="Comic Sans MS" panose="030F0702030302020204" pitchFamily="66" charset="0"/>
                        </a:rPr>
                        <a:t>culturale</a:t>
                      </a:r>
                    </a:p>
                    <a:p>
                      <a:pPr algn="ctr">
                        <a:spcAft>
                          <a:spcPts val="0"/>
                        </a:spcAft>
                      </a:pPr>
                      <a:r>
                        <a:rPr lang="it-IT" sz="1200" dirty="0">
                          <a:solidFill>
                            <a:schemeClr val="tx2">
                              <a:lumMod val="60000"/>
                              <a:lumOff val="40000"/>
                            </a:schemeClr>
                          </a:solidFill>
                          <a:effectLst/>
                          <a:latin typeface="Comic Sans MS" panose="030F0702030302020204" pitchFamily="66" charset="0"/>
                        </a:rPr>
                        <a:t> ______</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extLst>
                  <a:ext uri="{0D108BD9-81ED-4DB2-BD59-A6C34878D82A}">
                    <a16:rowId xmlns:a16="http://schemas.microsoft.com/office/drawing/2014/main" val="10003"/>
                  </a:ext>
                </a:extLst>
              </a:tr>
              <a:tr h="360040">
                <a:tc gridSpan="8">
                  <a:txBody>
                    <a:bodyPr/>
                    <a:lstStyle/>
                    <a:p>
                      <a:pPr algn="l">
                        <a:spcAft>
                          <a:spcPts val="0"/>
                        </a:spcAft>
                      </a:pPr>
                      <a:r>
                        <a:rPr lang="it-IT" sz="1200" b="0" dirty="0">
                          <a:solidFill>
                            <a:schemeClr val="tx2">
                              <a:lumMod val="60000"/>
                              <a:lumOff val="40000"/>
                            </a:schemeClr>
                          </a:solidFill>
                          <a:effectLst/>
                          <a:latin typeface="Comic Sans MS" panose="030F0702030302020204" pitchFamily="66" charset="0"/>
                        </a:rPr>
                        <a:t>Altro</a:t>
                      </a: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4"/>
                  </a:ext>
                </a:extLst>
              </a:tr>
              <a:tr h="232117">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Docenti di classe</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r h="171147">
                <a:tc gridSpan="3">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Insegnanti</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Discipline</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6"/>
                  </a:ext>
                </a:extLst>
              </a:tr>
              <a:tr h="183953">
                <a:tc gridSpan="3">
                  <a:txBody>
                    <a:bodyPr/>
                    <a:lstStyle/>
                    <a:p>
                      <a:pPr algn="l">
                        <a:lnSpc>
                          <a:spcPts val="1200"/>
                        </a:lnSpc>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7"/>
                  </a:ext>
                </a:extLst>
              </a:tr>
              <a:tr h="180143">
                <a:tc gridSpan="3">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8"/>
                  </a:ext>
                </a:extLst>
              </a:tr>
              <a:tr h="204194">
                <a:tc gridSpan="3">
                  <a:txBody>
                    <a:bodyPr/>
                    <a:lstStyle/>
                    <a:p>
                      <a:pPr algn="l">
                        <a:lnSpc>
                          <a:spcPts val="1200"/>
                        </a:lnSpc>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9"/>
                  </a:ext>
                </a:extLst>
              </a:tr>
              <a:tr h="204194">
                <a:tc gridSpan="3">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0"/>
                  </a:ext>
                </a:extLst>
              </a:tr>
              <a:tr h="373168">
                <a:tc gridSpan="8">
                  <a:txBody>
                    <a:bodyPr/>
                    <a:lstStyle/>
                    <a:p>
                      <a:pPr algn="ctr">
                        <a:lnSpc>
                          <a:spcPct val="150000"/>
                        </a:lnSpc>
                        <a:spcAft>
                          <a:spcPts val="0"/>
                        </a:spcAft>
                      </a:pPr>
                      <a:r>
                        <a:rPr lang="it-IT" sz="1200" dirty="0">
                          <a:solidFill>
                            <a:schemeClr val="tx2">
                              <a:lumMod val="60000"/>
                              <a:lumOff val="40000"/>
                            </a:schemeClr>
                          </a:solidFill>
                          <a:effectLst/>
                          <a:latin typeface="Comic Sans MS" panose="030F0702030302020204" pitchFamily="66" charset="0"/>
                        </a:rPr>
                        <a:t>Attività per l’ampliamento dell’offerta formativa</a:t>
                      </a: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1"/>
                  </a:ext>
                </a:extLst>
              </a:tr>
              <a:tr h="248644">
                <a:tc gridSpan="5">
                  <a:txBody>
                    <a:bodyPr/>
                    <a:lstStyle/>
                    <a:p>
                      <a:pPr algn="ctr">
                        <a:lnSpc>
                          <a:spcPts val="1200"/>
                        </a:lnSpc>
                        <a:spcAft>
                          <a:spcPts val="0"/>
                        </a:spcAft>
                      </a:pPr>
                      <a:r>
                        <a:rPr lang="it-IT" sz="1200" dirty="0">
                          <a:solidFill>
                            <a:schemeClr val="tx2">
                              <a:lumMod val="60000"/>
                              <a:lumOff val="40000"/>
                            </a:schemeClr>
                          </a:solidFill>
                          <a:effectLst/>
                          <a:latin typeface="Comic Sans MS" panose="030F0702030302020204" pitchFamily="66" charset="0"/>
                        </a:rPr>
                        <a:t>Progetti </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3">
                  <a:txBody>
                    <a:bodyPr/>
                    <a:lstStyle/>
                    <a:p>
                      <a:pPr algn="ctr">
                        <a:lnSpc>
                          <a:spcPts val="1200"/>
                        </a:lnSpc>
                        <a:spcAft>
                          <a:spcPts val="0"/>
                        </a:spcAft>
                      </a:pPr>
                      <a:r>
                        <a:rPr lang="it-IT" sz="1200" b="1" dirty="0">
                          <a:solidFill>
                            <a:schemeClr val="tx2">
                              <a:lumMod val="60000"/>
                              <a:lumOff val="40000"/>
                            </a:schemeClr>
                          </a:solidFill>
                          <a:effectLst/>
                          <a:latin typeface="Comic Sans MS" panose="030F0702030302020204" pitchFamily="66" charset="0"/>
                        </a:rPr>
                        <a:t>Visite guidate</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2"/>
                  </a:ext>
                </a:extLst>
              </a:tr>
              <a:tr h="241492">
                <a:tc gridSpan="5">
                  <a:txBody>
                    <a:bodyPr/>
                    <a:lstStyle/>
                    <a:p>
                      <a:pPr algn="l">
                        <a:lnSpc>
                          <a:spcPts val="1200"/>
                        </a:lnSpc>
                        <a:spcAft>
                          <a:spcPts val="0"/>
                        </a:spcAft>
                      </a:pPr>
                      <a:endParaRPr lang="it-IT" sz="1200" b="0" dirty="0">
                        <a:solidFill>
                          <a:schemeClr val="tx2">
                            <a:lumMod val="60000"/>
                            <a:lumOff val="40000"/>
                          </a:schemeClr>
                        </a:solidFill>
                        <a:effectLst/>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3">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lang="it-IT" sz="1200" dirty="0">
                        <a:solidFill>
                          <a:schemeClr val="tx2">
                            <a:lumMod val="60000"/>
                            <a:lumOff val="40000"/>
                          </a:schemeClr>
                        </a:solidFill>
                        <a:effectLst/>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3"/>
                  </a:ext>
                </a:extLst>
              </a:tr>
              <a:tr h="167655">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Rapporti Scuola/Famiglia</a:t>
                      </a: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4"/>
                  </a:ext>
                </a:extLst>
              </a:tr>
              <a:tr h="380985">
                <a:tc gridSpan="8">
                  <a:txBody>
                    <a:bodyPr/>
                    <a:lstStyle/>
                    <a:p>
                      <a:pPr algn="just">
                        <a:spcAft>
                          <a:spcPts val="0"/>
                        </a:spcAft>
                      </a:pPr>
                      <a:endParaRPr lang="it-IT" sz="1200" dirty="0">
                        <a:solidFill>
                          <a:schemeClr val="tx2">
                            <a:lumMod val="60000"/>
                            <a:lumOff val="40000"/>
                          </a:schemeClr>
                        </a:solidFill>
                        <a:effectLst/>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b="1"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147807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FF435FF0-A5BC-47FA-9B2B-A8C23C837CEF}" type="slidenum">
              <a:rPr lang="it-IT" smtClean="0"/>
              <a:pPr/>
              <a:t>20</a:t>
            </a:fld>
            <a:endParaRPr lang="it-IT"/>
          </a:p>
        </p:txBody>
      </p:sp>
      <p:sp>
        <p:nvSpPr>
          <p:cNvPr id="6" name="Rettangolo 5"/>
          <p:cNvSpPr/>
          <p:nvPr/>
        </p:nvSpPr>
        <p:spPr>
          <a:xfrm>
            <a:off x="107504" y="188640"/>
            <a:ext cx="8928992" cy="5570756"/>
          </a:xfrm>
          <a:prstGeom prst="rect">
            <a:avLst/>
          </a:prstGeom>
        </p:spPr>
        <p:txBody>
          <a:bodyPr wrap="square">
            <a:spAutoFit/>
          </a:bodyPr>
          <a:lstStyle/>
          <a:p>
            <a:pPr algn="just"/>
            <a:r>
              <a:rPr lang="it-IT" sz="1000" b="1" dirty="0">
                <a:solidFill>
                  <a:schemeClr val="tx2">
                    <a:lumMod val="60000"/>
                    <a:lumOff val="40000"/>
                  </a:schemeClr>
                </a:solidFill>
                <a:latin typeface="Comic Sans MS" pitchFamily="66" charset="0"/>
              </a:rPr>
              <a:t>EDUCAZIONE FISICA</a:t>
            </a:r>
          </a:p>
          <a:p>
            <a:pPr algn="just"/>
            <a:r>
              <a:rPr lang="it-IT" sz="700" dirty="0">
                <a:solidFill>
                  <a:schemeClr val="tx2">
                    <a:lumMod val="60000"/>
                    <a:lumOff val="40000"/>
                  </a:schemeClr>
                </a:solidFill>
                <a:latin typeface="Comic Sans MS" pitchFamily="66" charset="0"/>
              </a:rPr>
              <a:t>Considerando l’intensità e la gradualità delle proposte operative, il percorso di d’apprendimento sarà articolato in una proposta iniziale globale, seguita da un momento sintetico-analitico, privilegiando la comprensione e la ricerca da parte dell’alunno della corretta azione motoria. </a:t>
            </a:r>
          </a:p>
          <a:p>
            <a:pPr algn="just"/>
            <a:r>
              <a:rPr lang="it-IT" sz="700" dirty="0">
                <a:solidFill>
                  <a:schemeClr val="tx2">
                    <a:lumMod val="60000"/>
                    <a:lumOff val="40000"/>
                  </a:schemeClr>
                </a:solidFill>
                <a:latin typeface="Comic Sans MS" pitchFamily="66" charset="0"/>
              </a:rPr>
              <a:t>Le attività potranno essere svolte: per gruppo classe, per gruppi di lavoro, a coppie, </a:t>
            </a:r>
          </a:p>
          <a:p>
            <a:pPr algn="just"/>
            <a:r>
              <a:rPr lang="it-IT" sz="700" dirty="0">
                <a:solidFill>
                  <a:schemeClr val="tx2">
                    <a:lumMod val="60000"/>
                    <a:lumOff val="40000"/>
                  </a:schemeClr>
                </a:solidFill>
                <a:latin typeface="Comic Sans MS" pitchFamily="66" charset="0"/>
              </a:rPr>
              <a:t>individualmente, adattando le varie proposte didattiche alle esigenze contingenti con l’obiettivo di raggiungere il massimo coinvolgimento di ciascun alunno.</a:t>
            </a:r>
          </a:p>
          <a:p>
            <a:pPr algn="just"/>
            <a:r>
              <a:rPr lang="it-IT" sz="700" dirty="0">
                <a:solidFill>
                  <a:schemeClr val="tx2">
                    <a:lumMod val="60000"/>
                    <a:lumOff val="40000"/>
                  </a:schemeClr>
                </a:solidFill>
                <a:latin typeface="Comic Sans MS" pitchFamily="66" charset="0"/>
              </a:rPr>
              <a:t>•Fasi dell’attività didattica:</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vengono dichiarati gli obiettivi e le finalità dell’attività proposta (organizzatori anticipati)</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vengono esplicitate le prestazioni richieste</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viene privilegiata l’operatività</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viene utilizzato il metodo “</a:t>
            </a:r>
            <a:r>
              <a:rPr lang="it-IT" sz="700" dirty="0" err="1">
                <a:solidFill>
                  <a:schemeClr val="tx2">
                    <a:lumMod val="60000"/>
                    <a:lumOff val="40000"/>
                  </a:schemeClr>
                </a:solidFill>
                <a:latin typeface="Comic Sans MS" pitchFamily="66" charset="0"/>
              </a:rPr>
              <a:t>problem</a:t>
            </a:r>
            <a:r>
              <a:rPr lang="it-IT" sz="700" dirty="0">
                <a:solidFill>
                  <a:schemeClr val="tx2">
                    <a:lumMod val="60000"/>
                    <a:lumOff val="40000"/>
                  </a:schemeClr>
                </a:solidFill>
                <a:latin typeface="Comic Sans MS" pitchFamily="66" charset="0"/>
              </a:rPr>
              <a:t>  </a:t>
            </a:r>
            <a:r>
              <a:rPr lang="it-IT" sz="700" dirty="0" err="1">
                <a:solidFill>
                  <a:schemeClr val="tx2">
                    <a:lumMod val="60000"/>
                    <a:lumOff val="40000"/>
                  </a:schemeClr>
                </a:solidFill>
                <a:latin typeface="Comic Sans MS" pitchFamily="66" charset="0"/>
              </a:rPr>
              <a:t>solving</a:t>
            </a:r>
            <a:r>
              <a:rPr lang="it-IT" sz="700" dirty="0">
                <a:solidFill>
                  <a:schemeClr val="tx2">
                    <a:lumMod val="60000"/>
                    <a:lumOff val="40000"/>
                  </a:schemeClr>
                </a:solidFill>
                <a:latin typeface="Comic Sans MS" pitchFamily="66" charset="0"/>
              </a:rPr>
              <a:t>” (basato sulla ricerca e scoperta dell’alunno) </a:t>
            </a:r>
          </a:p>
          <a:p>
            <a:pPr algn="just"/>
            <a:r>
              <a:rPr lang="it-IT" sz="700" dirty="0">
                <a:solidFill>
                  <a:schemeClr val="tx2">
                    <a:lumMod val="60000"/>
                    <a:lumOff val="40000"/>
                  </a:schemeClr>
                </a:solidFill>
                <a:latin typeface="Comic Sans MS" pitchFamily="66" charset="0"/>
              </a:rPr>
              <a:t>• Organizzazione dell’insegnamento personalizzato (tempi e metodi):</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adattamento dei tempi e dei metodi ai contenuti della programmazione attenzione alle difficoltà</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esercitazioni guidate e differenziate a livello crescente di difficoltà</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attività di recupero e sostegno</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attività di recupero saranno svolte nel corso delle normali lezioni curriculari (interventi compensativi, per gruppi di livello, ecc. al fine di ottimizzare al meglio il massimo raggiungimento delle performances)</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per gli alunni che presentano particolari difficoltà saranno previste esercitazioni guidate, prove e attività differenziate e semplificate su obiettivi minimi.</a:t>
            </a:r>
          </a:p>
          <a:p>
            <a:pPr marL="182562" algn="just"/>
            <a:r>
              <a:rPr lang="it-IT" sz="700" dirty="0">
                <a:solidFill>
                  <a:schemeClr val="tx2">
                    <a:lumMod val="60000"/>
                    <a:lumOff val="40000"/>
                  </a:schemeClr>
                </a:solidFill>
                <a:latin typeface="Comic Sans MS" pitchFamily="66" charset="0"/>
              </a:rPr>
              <a:t>• Strumenti di lavoro</a:t>
            </a:r>
          </a:p>
          <a:p>
            <a:pPr marL="352425" indent="-169863" algn="just">
              <a:buFont typeface="Wingdings" panose="05000000000000000000" pitchFamily="2" charset="2"/>
              <a:buChar char="Ø"/>
            </a:pPr>
            <a:r>
              <a:rPr lang="it-IT" sz="700" dirty="0">
                <a:solidFill>
                  <a:schemeClr val="tx2">
                    <a:lumMod val="60000"/>
                    <a:lumOff val="40000"/>
                  </a:schemeClr>
                </a:solidFill>
                <a:latin typeface="Comic Sans MS" pitchFamily="66" charset="0"/>
              </a:rPr>
              <a:t>Verranno utilizzate le attrezzature ginniche a disposizione della palestra. </a:t>
            </a:r>
          </a:p>
          <a:p>
            <a:pPr marL="352425" indent="-169863" algn="just">
              <a:buFont typeface="Wingdings" panose="05000000000000000000" pitchFamily="2" charset="2"/>
              <a:buChar char="Ø"/>
            </a:pPr>
            <a:r>
              <a:rPr lang="it-IT" sz="700" dirty="0">
                <a:solidFill>
                  <a:schemeClr val="tx2">
                    <a:lumMod val="60000"/>
                    <a:lumOff val="40000"/>
                  </a:schemeClr>
                </a:solidFill>
                <a:latin typeface="Comic Sans MS" pitchFamily="66" charset="0"/>
              </a:rPr>
              <a:t>Per lo svolgimento della parte teorica potranno essere utilizzati testi, fotocopie e sussidi audiovisivi.</a:t>
            </a:r>
          </a:p>
          <a:p>
            <a:pPr marL="182562" algn="just"/>
            <a:r>
              <a:rPr lang="it-IT" sz="7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700" dirty="0">
                <a:solidFill>
                  <a:schemeClr val="tx2">
                    <a:lumMod val="60000"/>
                    <a:lumOff val="40000"/>
                  </a:schemeClr>
                </a:solidFill>
                <a:latin typeface="Comic Sans MS" panose="030F0702030302020204" pitchFamily="66" charset="0"/>
              </a:rPr>
              <a:t>.</a:t>
            </a:r>
          </a:p>
          <a:p>
            <a:pPr marL="182562" algn="just"/>
            <a:r>
              <a:rPr lang="it-IT" sz="1000" b="1" dirty="0">
                <a:solidFill>
                  <a:schemeClr val="tx2">
                    <a:lumMod val="60000"/>
                    <a:lumOff val="40000"/>
                  </a:schemeClr>
                </a:solidFill>
                <a:latin typeface="Comic Sans MS" panose="030F0702030302020204" pitchFamily="66" charset="0"/>
              </a:rPr>
              <a:t>TECNOLOGIA</a:t>
            </a:r>
          </a:p>
          <a:p>
            <a:pPr algn="just"/>
            <a:r>
              <a:rPr lang="it-IT" sz="700" dirty="0">
                <a:solidFill>
                  <a:schemeClr val="tx2">
                    <a:lumMod val="60000"/>
                    <a:lumOff val="40000"/>
                  </a:schemeClr>
                </a:solidFill>
                <a:latin typeface="Comic Sans MS" panose="030F0702030302020204" pitchFamily="66" charset="0"/>
              </a:rPr>
              <a:t>La tecnologia, che studia i processi produttivi, i metodi e i mezzi in essi impiegati, è scienza applicata tesa alla risoluzione di problemi. In questo è fondamentale la capacità osservativa e di </a:t>
            </a:r>
            <a:r>
              <a:rPr lang="it-IT" sz="700" dirty="0" err="1">
                <a:solidFill>
                  <a:schemeClr val="tx2">
                    <a:lumMod val="60000"/>
                    <a:lumOff val="40000"/>
                  </a:schemeClr>
                </a:solidFill>
                <a:latin typeface="Comic Sans MS" panose="030F0702030302020204" pitchFamily="66" charset="0"/>
              </a:rPr>
              <a:t>problem</a:t>
            </a:r>
            <a:r>
              <a:rPr lang="it-IT" sz="700" dirty="0">
                <a:solidFill>
                  <a:schemeClr val="tx2">
                    <a:lumMod val="60000"/>
                    <a:lumOff val="40000"/>
                  </a:schemeClr>
                </a:solidFill>
                <a:latin typeface="Comic Sans MS" panose="030F0702030302020204" pitchFamily="66" charset="0"/>
              </a:rPr>
              <a:t> </a:t>
            </a:r>
            <a:r>
              <a:rPr lang="it-IT" sz="700" dirty="0" err="1">
                <a:solidFill>
                  <a:schemeClr val="tx2">
                    <a:lumMod val="60000"/>
                    <a:lumOff val="40000"/>
                  </a:schemeClr>
                </a:solidFill>
                <a:latin typeface="Comic Sans MS" panose="030F0702030302020204" pitchFamily="66" charset="0"/>
              </a:rPr>
              <a:t>solving</a:t>
            </a:r>
            <a:r>
              <a:rPr lang="it-IT" sz="700" dirty="0">
                <a:solidFill>
                  <a:schemeClr val="tx2">
                    <a:lumMod val="60000"/>
                    <a:lumOff val="40000"/>
                  </a:schemeClr>
                </a:solidFill>
                <a:latin typeface="Comic Sans MS" panose="030F0702030302020204" pitchFamily="66" charset="0"/>
              </a:rPr>
              <a:t>. Le metodologie che caratterizzano la disciplina prevedono pertanto la continua partecipazione degli alunni nei processi osservativi, elaborativi e co-costruttivi di conoscenze. Diverse inoltre sono le tecniche e le strategie didattiche utilizzate dai docenti, oltre alla lezione frontale e alle esercitazioni, per lo sviluppo delle competenze, della motivazione all’apprendere e delle abilità sociali.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Fra queste, ricordiamo: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Le mappe concettuali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La conversazione clinica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Il pensiero ad alta voce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Le facilitazioni procedurali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L’apprendimento cooperativo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Il lavoro di gruppo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La discussione, il ragionamento condiviso, il dialogo, la disputa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Uso efficace e motivato del rinforzo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Compiti intrinsecamente motivanti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Compiti moderatamente sfidanti </a:t>
            </a:r>
          </a:p>
          <a:p>
            <a:pPr algn="just"/>
            <a:r>
              <a:rPr lang="it-IT" sz="700" i="1" dirty="0">
                <a:solidFill>
                  <a:schemeClr val="tx2">
                    <a:lumMod val="60000"/>
                    <a:lumOff val="40000"/>
                  </a:schemeClr>
                </a:solidFill>
                <a:latin typeface="Comic Sans MS" panose="030F0702030302020204" pitchFamily="66" charset="0"/>
              </a:rPr>
              <a:t>La metodologia e le attività vengono diversificate a seconda della fascia di età.</a:t>
            </a:r>
          </a:p>
          <a:p>
            <a:pPr algn="just"/>
            <a:r>
              <a:rPr lang="it-IT" sz="1000" b="1" dirty="0">
                <a:solidFill>
                  <a:schemeClr val="tx2">
                    <a:lumMod val="60000"/>
                    <a:lumOff val="40000"/>
                  </a:schemeClr>
                </a:solidFill>
                <a:latin typeface="Comic Sans MS" panose="030F0702030302020204" pitchFamily="66" charset="0"/>
              </a:rPr>
              <a:t>RELIGIONE</a:t>
            </a:r>
          </a:p>
          <a:p>
            <a:r>
              <a:rPr lang="it-IT" sz="700" dirty="0">
                <a:solidFill>
                  <a:schemeClr val="tx2">
                    <a:lumMod val="60000"/>
                    <a:lumOff val="40000"/>
                  </a:schemeClr>
                </a:solidFill>
                <a:latin typeface="Comic Sans MS" panose="030F0702030302020204" pitchFamily="66" charset="0"/>
              </a:rPr>
              <a:t>La metodologia si baserà sull’approccio ludico ed interattivo, attraverso la proposta di attività motivanti, adatte all’età degli alunni, finalizzate all’educazione ed allo sviluppo affettivo, morale e religioso, in una prospettiva interculturale, poiché nella scuola l’incontro fra culture è una risorsa per la società.</a:t>
            </a:r>
          </a:p>
          <a:p>
            <a:r>
              <a:rPr lang="it-IT" sz="700" dirty="0">
                <a:solidFill>
                  <a:schemeClr val="tx2">
                    <a:lumMod val="60000"/>
                    <a:lumOff val="40000"/>
                  </a:schemeClr>
                </a:solidFill>
                <a:latin typeface="Comic Sans MS" panose="030F0702030302020204" pitchFamily="66" charset="0"/>
              </a:rPr>
              <a:t>Il principio del </a:t>
            </a:r>
            <a:r>
              <a:rPr lang="it-IT" sz="700" dirty="0" err="1">
                <a:solidFill>
                  <a:schemeClr val="tx2">
                    <a:lumMod val="60000"/>
                    <a:lumOff val="40000"/>
                  </a:schemeClr>
                </a:solidFill>
                <a:latin typeface="Comic Sans MS" panose="030F0702030302020204" pitchFamily="66" charset="0"/>
              </a:rPr>
              <a:t>learning</a:t>
            </a:r>
            <a:r>
              <a:rPr lang="it-IT" sz="700" dirty="0">
                <a:solidFill>
                  <a:schemeClr val="tx2">
                    <a:lumMod val="60000"/>
                    <a:lumOff val="40000"/>
                  </a:schemeClr>
                </a:solidFill>
                <a:latin typeface="Comic Sans MS" panose="030F0702030302020204" pitchFamily="66" charset="0"/>
              </a:rPr>
              <a:t> by </a:t>
            </a:r>
            <a:r>
              <a:rPr lang="it-IT" sz="700" dirty="0" err="1">
                <a:solidFill>
                  <a:schemeClr val="tx2">
                    <a:lumMod val="60000"/>
                    <a:lumOff val="40000"/>
                  </a:schemeClr>
                </a:solidFill>
                <a:latin typeface="Comic Sans MS" panose="030F0702030302020204" pitchFamily="66" charset="0"/>
              </a:rPr>
              <a:t>doing</a:t>
            </a:r>
            <a:r>
              <a:rPr lang="it-IT" sz="700" dirty="0">
                <a:solidFill>
                  <a:schemeClr val="tx2">
                    <a:lumMod val="60000"/>
                    <a:lumOff val="40000"/>
                  </a:schemeClr>
                </a:solidFill>
                <a:latin typeface="Comic Sans MS" panose="030F0702030302020204" pitchFamily="66" charset="0"/>
              </a:rPr>
              <a:t>, cioè dell’”imparare facendo”, alla base della didattica laboratoriale, sarà a vantaggio del gruppo classe e degli alunni con Bisogni Educativi Speciali.</a:t>
            </a:r>
          </a:p>
          <a:p>
            <a:r>
              <a:rPr lang="it-IT" sz="700" dirty="0">
                <a:solidFill>
                  <a:schemeClr val="tx2">
                    <a:lumMod val="60000"/>
                    <a:lumOff val="40000"/>
                  </a:schemeClr>
                </a:solidFill>
                <a:latin typeface="Comic Sans MS" panose="030F0702030302020204" pitchFamily="66" charset="0"/>
              </a:rPr>
              <a:t>Le attività saranno svolte nell’ottica dei rapporti interdisciplinari, attraverso conversazioni guidate, le metodologie del </a:t>
            </a:r>
            <a:r>
              <a:rPr lang="it-IT" sz="700" dirty="0" err="1">
                <a:solidFill>
                  <a:schemeClr val="tx2">
                    <a:lumMod val="60000"/>
                    <a:lumOff val="40000"/>
                  </a:schemeClr>
                </a:solidFill>
                <a:latin typeface="Comic Sans MS" panose="030F0702030302020204" pitchFamily="66" charset="0"/>
              </a:rPr>
              <a:t>Cooperativ</a:t>
            </a:r>
            <a:r>
              <a:rPr lang="it-IT" sz="700" dirty="0">
                <a:solidFill>
                  <a:schemeClr val="tx2">
                    <a:lumMod val="60000"/>
                    <a:lumOff val="40000"/>
                  </a:schemeClr>
                </a:solidFill>
                <a:latin typeface="Comic Sans MS" panose="030F0702030302020204" pitchFamily="66" charset="0"/>
              </a:rPr>
              <a:t> Learning, del </a:t>
            </a:r>
            <a:r>
              <a:rPr lang="it-IT" sz="700" dirty="0" err="1">
                <a:solidFill>
                  <a:schemeClr val="tx2">
                    <a:lumMod val="60000"/>
                    <a:lumOff val="40000"/>
                  </a:schemeClr>
                </a:solidFill>
                <a:latin typeface="Comic Sans MS" panose="030F0702030302020204" pitchFamily="66" charset="0"/>
              </a:rPr>
              <a:t>Problem</a:t>
            </a:r>
            <a:r>
              <a:rPr lang="it-IT" sz="700" dirty="0">
                <a:solidFill>
                  <a:schemeClr val="tx2">
                    <a:lumMod val="60000"/>
                    <a:lumOff val="40000"/>
                  </a:schemeClr>
                </a:solidFill>
                <a:latin typeface="Comic Sans MS" panose="030F0702030302020204" pitchFamily="66" charset="0"/>
              </a:rPr>
              <a:t> </a:t>
            </a:r>
            <a:r>
              <a:rPr lang="it-IT" sz="700" dirty="0" err="1">
                <a:solidFill>
                  <a:schemeClr val="tx2">
                    <a:lumMod val="60000"/>
                    <a:lumOff val="40000"/>
                  </a:schemeClr>
                </a:solidFill>
                <a:latin typeface="Comic Sans MS" panose="030F0702030302020204" pitchFamily="66" charset="0"/>
              </a:rPr>
              <a:t>Solving</a:t>
            </a:r>
            <a:r>
              <a:rPr lang="it-IT" sz="700" dirty="0">
                <a:solidFill>
                  <a:schemeClr val="tx2">
                    <a:lumMod val="60000"/>
                    <a:lumOff val="40000"/>
                  </a:schemeClr>
                </a:solidFill>
                <a:latin typeface="Comic Sans MS" panose="030F0702030302020204" pitchFamily="66" charset="0"/>
              </a:rPr>
              <a:t>, del Tutoring e delle tecniche del Brainstorming, dell’utilizzo di strumenti audiovisivi, dell’utilizzo di immagini e di racconti educativi e biblici, dell’ascolto di brani musicali per</a:t>
            </a:r>
          </a:p>
          <a:p>
            <a:r>
              <a:rPr lang="it-IT" sz="700" dirty="0">
                <a:solidFill>
                  <a:schemeClr val="tx2">
                    <a:lumMod val="60000"/>
                    <a:lumOff val="40000"/>
                  </a:schemeClr>
                </a:solidFill>
                <a:latin typeface="Comic Sans MS" panose="030F0702030302020204" pitchFamily="66" charset="0"/>
              </a:rPr>
              <a:t>- valorizzare il vissuto concreto ed emozionale dell’alunno;</a:t>
            </a:r>
          </a:p>
          <a:p>
            <a:pPr marL="92075" indent="-92075"/>
            <a:r>
              <a:rPr lang="it-IT" sz="700" dirty="0">
                <a:solidFill>
                  <a:schemeClr val="tx2">
                    <a:lumMod val="60000"/>
                    <a:lumOff val="40000"/>
                  </a:schemeClr>
                </a:solidFill>
                <a:latin typeface="Comic Sans MS" panose="030F0702030302020204" pitchFamily="66" charset="0"/>
              </a:rPr>
              <a:t>- abituare gli alunni alla riflessione, in modo da rispondere al bisogno di significato di cui anch’essi sono portatori;</a:t>
            </a:r>
          </a:p>
          <a:p>
            <a:pPr marL="92075" indent="-92075"/>
            <a:r>
              <a:rPr lang="it-IT" sz="700" dirty="0">
                <a:solidFill>
                  <a:schemeClr val="tx2">
                    <a:lumMod val="60000"/>
                    <a:lumOff val="40000"/>
                  </a:schemeClr>
                </a:solidFill>
                <a:latin typeface="Comic Sans MS" panose="030F0702030302020204" pitchFamily="66" charset="0"/>
              </a:rPr>
              <a:t>- offrire strumenti e contenuti specifici per una lettura della realtà storico-culturale in cui essi vivono;</a:t>
            </a:r>
          </a:p>
          <a:p>
            <a:pPr marL="285750" indent="-285750">
              <a:buFontTx/>
              <a:buChar char="-"/>
            </a:pPr>
            <a:r>
              <a:rPr lang="it-IT" sz="700" dirty="0">
                <a:solidFill>
                  <a:schemeClr val="tx2">
                    <a:lumMod val="60000"/>
                    <a:lumOff val="40000"/>
                  </a:schemeClr>
                </a:solidFill>
                <a:latin typeface="Comic Sans MS" panose="030F0702030302020204" pitchFamily="66" charset="0"/>
              </a:rPr>
              <a:t>educare alla convivenza ed al rispetto delle diversità culturali e religiose.</a:t>
            </a:r>
          </a:p>
          <a:p>
            <a:r>
              <a:rPr lang="it-IT" sz="7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700" dirty="0">
                <a:solidFill>
                  <a:schemeClr val="tx2">
                    <a:lumMod val="60000"/>
                    <a:lumOff val="40000"/>
                  </a:schemeClr>
                </a:solidFill>
                <a:latin typeface="Comic Sans MS" panose="030F0702030302020204" pitchFamily="66" charset="0"/>
              </a:rPr>
              <a:t>.</a:t>
            </a:r>
          </a:p>
          <a:p>
            <a:pPr algn="just"/>
            <a:endParaRPr lang="it-IT" sz="700" b="1" dirty="0">
              <a:solidFill>
                <a:schemeClr val="tx2">
                  <a:lumMod val="60000"/>
                  <a:lumOff val="40000"/>
                </a:schemeClr>
              </a:solidFill>
              <a:latin typeface="Comic Sans MS" panose="030F0702030302020204" pitchFamily="66" charset="0"/>
            </a:endParaRPr>
          </a:p>
          <a:p>
            <a:pPr marL="182562" algn="just"/>
            <a:endParaRPr lang="it-IT" sz="700" dirty="0">
              <a:solidFill>
                <a:schemeClr val="tx2">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1289652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2"/>
          <p:cNvSpPr txBox="1">
            <a:spLocks/>
          </p:cNvSpPr>
          <p:nvPr/>
        </p:nvSpPr>
        <p:spPr>
          <a:xfrm>
            <a:off x="683568" y="1412776"/>
            <a:ext cx="7776864" cy="47525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Si esplicheranno per tutte le discipline in: </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colloqui, conversazioni guidate in classe;</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osservazioni dirette e sistematiche nei vari momenti e contesti scolastici;</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oggettive (prove ingresso strutturate, prove quadrimestrali strutturate in lingua italiana, matematica e lingua inglese);</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non standardizzate  (questionari, esercizi, produzione di testi, saggi, riassunti, compiti significativi, risoluzione di situazione problematica,</a:t>
            </a:r>
            <a:r>
              <a:rPr kumimoji="0" lang="it-IT" sz="1400" b="1" i="0" u="none" strike="noStrike" kern="1200" cap="none" spc="0" normalizeH="0" noProof="0" dirty="0">
                <a:ln>
                  <a:noFill/>
                </a:ln>
                <a:solidFill>
                  <a:schemeClr val="tx2">
                    <a:lumMod val="60000"/>
                    <a:lumOff val="40000"/>
                  </a:schemeClr>
                </a:solidFill>
                <a:effectLst/>
                <a:uLnTx/>
                <a:uFillTx/>
                <a:latin typeface="Comic Sans MS" panose="030F0702030302020204" pitchFamily="66" charset="0"/>
                <a:ea typeface="+mn-ea"/>
                <a:cs typeface="+mn-cs"/>
              </a:rPr>
              <a:t> lettura di mappe, grafici</a:t>
            </a:r>
            <a:r>
              <a:rPr kumimoji="0" lang="it-IT" sz="1400" b="1" i="0" u="none" strike="noStrike" kern="1200" cap="none" spc="0" normalizeH="0" noProof="0">
                <a:ln>
                  <a:noFill/>
                </a:ln>
                <a:solidFill>
                  <a:schemeClr val="tx2">
                    <a:lumMod val="60000"/>
                    <a:lumOff val="40000"/>
                  </a:schemeClr>
                </a:solidFill>
                <a:effectLst/>
                <a:uLnTx/>
                <a:uFillTx/>
                <a:latin typeface="Comic Sans MS" panose="030F0702030302020204" pitchFamily="66" charset="0"/>
                <a:ea typeface="+mn-ea"/>
                <a:cs typeface="+mn-cs"/>
              </a:rPr>
              <a:t>, carte </a:t>
            </a:r>
            <a:r>
              <a:rPr kumimoji="0" lang="it-IT" sz="1400" b="1" i="0" u="none" strike="noStrike" kern="1200" cap="none" spc="0" normalizeH="0" noProof="0" dirty="0" err="1">
                <a:ln>
                  <a:noFill/>
                </a:ln>
                <a:solidFill>
                  <a:schemeClr val="tx2">
                    <a:lumMod val="60000"/>
                    <a:lumOff val="40000"/>
                  </a:schemeClr>
                </a:solidFill>
                <a:effectLst/>
                <a:uLnTx/>
                <a:uFillTx/>
                <a:latin typeface="Comic Sans MS" panose="030F0702030302020204" pitchFamily="66" charset="0"/>
                <a:ea typeface="+mn-ea"/>
                <a:cs typeface="+mn-cs"/>
              </a:rPr>
              <a:t>geostoriche</a:t>
            </a:r>
            <a:r>
              <a:rPr kumimoji="0" lang="it-IT" sz="1400" b="1" i="0" u="none" strike="noStrike" kern="1200" cap="none" spc="0" normalizeH="0" baseline="0" noProof="0" dirty="0" err="1">
                <a:ln>
                  <a:noFill/>
                </a:ln>
                <a:solidFill>
                  <a:schemeClr val="tx2">
                    <a:lumMod val="60000"/>
                    <a:lumOff val="40000"/>
                  </a:schemeClr>
                </a:solidFill>
                <a:effectLst/>
                <a:uLnTx/>
                <a:uFillTx/>
                <a:latin typeface="Comic Sans MS" panose="030F0702030302020204" pitchFamily="66" charset="0"/>
                <a:ea typeface="+mn-ea"/>
                <a:cs typeface="+mn-cs"/>
              </a:rPr>
              <a:t>…</a:t>
            </a: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orali;</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graduate e sostitutive per alunni in difficoltà con certificazione, corrispondenti agli insegnamenti impartiti e adattate al Piano Educativo Individualizzato; </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tempi più lunghi e/o un numero minore di esercizi per le verifiche scritte per alunni  con DSA  e per alunni con BES in relazione ai Piani Didattici Personalizzati;</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scritte nazionali riguardanti conoscenze e competenze di base di lingua italiana, previste dal sistema INVALSI, per gli alunni delle classi seconde e quinte della primaria e per le classi prime e terze della secondaria di primo grado. </a:t>
            </a:r>
          </a:p>
        </p:txBody>
      </p:sp>
      <p:sp>
        <p:nvSpPr>
          <p:cNvPr id="3" name="Titolo 1"/>
          <p:cNvSpPr txBox="1">
            <a:spLocks/>
          </p:cNvSpPr>
          <p:nvPr/>
        </p:nvSpPr>
        <p:spPr>
          <a:xfrm>
            <a:off x="467544" y="260648"/>
            <a:ext cx="8028384" cy="677937"/>
          </a:xfrm>
          <a:prstGeom prst="rect">
            <a:avLst/>
          </a:prstGeom>
        </p:spPr>
        <p:txBody>
          <a:bodyP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a:ln w="900" cmpd="sng">
                  <a:solidFill>
                    <a:schemeClr val="accent1">
                      <a:satMod val="190000"/>
                      <a:alpha val="55000"/>
                    </a:schemeClr>
                  </a:solidFill>
                  <a:prstDash val="solid"/>
                </a:ln>
                <a:solidFill>
                  <a:schemeClr val="accent5">
                    <a:lumMod val="20000"/>
                    <a:lumOff val="80000"/>
                  </a:schemeClr>
                </a:solidFill>
                <a:effectLst>
                  <a:innerShdw blurRad="101600" dist="76200" dir="5400000">
                    <a:schemeClr val="accent1">
                      <a:satMod val="190000"/>
                      <a:tint val="100000"/>
                      <a:alpha val="74000"/>
                    </a:schemeClr>
                  </a:innerShdw>
                </a:effectLst>
                <a:uLnTx/>
                <a:uFillTx/>
                <a:latin typeface="Comic Sans MS" panose="030F0702030302020204" pitchFamily="66" charset="0"/>
                <a:ea typeface="+mj-ea"/>
                <a:cs typeface="+mj-cs"/>
              </a:rPr>
              <a:t>LE MODALITÀ  DI VERIFICA </a:t>
            </a:r>
            <a:endParaRPr kumimoji="0" lang="it-IT"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5460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33730" y="332656"/>
            <a:ext cx="5675028" cy="461665"/>
          </a:xfrm>
          <a:prstGeom prst="rect">
            <a:avLst/>
          </a:prstGeom>
          <a:noFill/>
        </p:spPr>
        <p:txBody>
          <a:bodyPr wrap="none" lIns="91440" tIns="45720" rIns="91440" bIns="45720">
            <a:prstTxWarp prst="textDoubleWave1">
              <a:avLst/>
            </a:prstTxWarp>
            <a:spAutoFit/>
          </a:bodyPr>
          <a:lstStyle/>
          <a:p>
            <a:pPr algn="ctr"/>
            <a:r>
              <a:rPr lang="it-IT"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anose="030F0702030302020204" pitchFamily="66" charset="0"/>
              </a:rPr>
              <a:t>Presentazione della classe</a:t>
            </a:r>
          </a:p>
        </p:txBody>
      </p:sp>
      <p:sp>
        <p:nvSpPr>
          <p:cNvPr id="5" name="CasellaDiTesto 4">
            <a:extLst>
              <a:ext uri="{FF2B5EF4-FFF2-40B4-BE49-F238E27FC236}">
                <a16:creationId xmlns:a16="http://schemas.microsoft.com/office/drawing/2014/main" id="{88DCA80B-4B8C-489C-A59F-3BFEBF55532E}"/>
              </a:ext>
            </a:extLst>
          </p:cNvPr>
          <p:cNvSpPr txBox="1"/>
          <p:nvPr/>
        </p:nvSpPr>
        <p:spPr>
          <a:xfrm>
            <a:off x="214760" y="908720"/>
            <a:ext cx="8712968" cy="2246769"/>
          </a:xfrm>
          <a:prstGeom prst="rect">
            <a:avLst/>
          </a:prstGeom>
          <a:noFill/>
        </p:spPr>
        <p:txBody>
          <a:bodyPr wrap="square" rtlCol="0">
            <a:spAutoFit/>
          </a:bodyPr>
          <a:lstStyle/>
          <a:p>
            <a:r>
              <a:rPr lang="it-IT" sz="1400" i="1" dirty="0">
                <a:solidFill>
                  <a:schemeClr val="tx2">
                    <a:lumMod val="60000"/>
                    <a:lumOff val="40000"/>
                  </a:schemeClr>
                </a:solidFill>
                <a:latin typeface="Comic Sans MS" panose="030F0702030302020204" pitchFamily="66" charset="0"/>
              </a:rPr>
              <a:t>(</a:t>
            </a:r>
            <a:r>
              <a:rPr lang="it-IT" sz="1400" dirty="0">
                <a:solidFill>
                  <a:schemeClr val="tx2">
                    <a:lumMod val="60000"/>
                    <a:lumOff val="40000"/>
                  </a:schemeClr>
                </a:solidFill>
                <a:latin typeface="Comic Sans MS" panose="030F0702030302020204" pitchFamily="66" charset="0"/>
              </a:rPr>
              <a:t>Descrizione del contesto classe dal punto di vista socio - affettivo -relazionale e dell’apprendimento, eventuali situazioni problematiche ….., strategie educativo - didattiche, indicazioni metodologiche, ecc.).</a:t>
            </a:r>
            <a:r>
              <a:rPr lang="it-IT" sz="1400" i="1" dirty="0">
                <a:solidFill>
                  <a:schemeClr val="tx2">
                    <a:lumMod val="60000"/>
                    <a:lumOff val="40000"/>
                  </a:schemeClr>
                </a:solidFill>
                <a:latin typeface="Comic Sans MS" panose="030F0702030302020204" pitchFamily="66" charset="0"/>
              </a:rPr>
              <a:t> </a:t>
            </a:r>
          </a:p>
          <a:p>
            <a:endParaRPr lang="it-IT" sz="1400" i="1" dirty="0">
              <a:solidFill>
                <a:schemeClr val="tx2">
                  <a:lumMod val="60000"/>
                  <a:lumOff val="40000"/>
                </a:schemeClr>
              </a:solidFill>
              <a:latin typeface="Comic Sans MS" panose="030F0702030302020204" pitchFamily="66" charset="0"/>
            </a:endParaRPr>
          </a:p>
          <a:p>
            <a:endParaRPr lang="it-IT" sz="1400" i="1" dirty="0">
              <a:solidFill>
                <a:schemeClr val="tx2">
                  <a:lumMod val="60000"/>
                  <a:lumOff val="40000"/>
                </a:schemeClr>
              </a:solidFill>
              <a:latin typeface="Comic Sans MS" panose="030F0702030302020204" pitchFamily="66" charset="0"/>
            </a:endParaRPr>
          </a:p>
          <a:p>
            <a:r>
              <a:rPr lang="it-IT" sz="1400" i="1" dirty="0">
                <a:solidFill>
                  <a:schemeClr val="tx2">
                    <a:lumMod val="60000"/>
                    <a:lumOff val="40000"/>
                  </a:schemeClr>
                </a:solidFill>
                <a:latin typeface="Comic Sans MS" panose="030F0702030302020204" pitchFamily="66" charset="0"/>
              </a:rPr>
              <a:t>In calce alla  presentazione della classe, riportare la seguente affermazione:</a:t>
            </a:r>
          </a:p>
          <a:p>
            <a:endParaRPr lang="it-IT" sz="1400" i="1" dirty="0">
              <a:solidFill>
                <a:schemeClr val="tx2">
                  <a:lumMod val="60000"/>
                  <a:lumOff val="40000"/>
                </a:schemeClr>
              </a:solidFill>
              <a:latin typeface="Comic Sans MS" panose="030F0702030302020204" pitchFamily="66" charset="0"/>
            </a:endParaRPr>
          </a:p>
          <a:p>
            <a:r>
              <a:rPr lang="it-IT" sz="1400" i="1" dirty="0">
                <a:solidFill>
                  <a:schemeClr val="tx2">
                    <a:lumMod val="60000"/>
                    <a:lumOff val="40000"/>
                  </a:schemeClr>
                </a:solidFill>
                <a:latin typeface="Comic Sans MS" panose="030F0702030302020204" pitchFamily="66" charset="0"/>
              </a:rPr>
              <a:t>- Per la progettazione annuale per lo sviluppo delle competenze relativa alle diverse discipline  si rimanda al ‘‘Curricolo Verticale d’Istituto’’. Si sottoscrive la progettazione come interamente pubblicata all’interno del registro elettronico. </a:t>
            </a:r>
            <a:endParaRPr lang="it-IT" sz="1400" dirty="0">
              <a:solidFill>
                <a:schemeClr val="tx2">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186167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23728" y="260648"/>
            <a:ext cx="5086265" cy="1077218"/>
          </a:xfrm>
          <a:prstGeom prst="rect">
            <a:avLst/>
          </a:prstGeom>
          <a:noFill/>
        </p:spPr>
        <p:txBody>
          <a:bodyPr wrap="none" lIns="91440" tIns="45720" rIns="91440" bIns="45720">
            <a:spAutoFit/>
          </a:bodyPr>
          <a:lstStyle/>
          <a:p>
            <a:pPr algn="ctr"/>
            <a:r>
              <a:rPr lang="it-IT" sz="3200" b="1" cap="none" spc="50" dirty="0">
                <a:ln w="9525" cmpd="sng">
                  <a:solidFill>
                    <a:schemeClr val="accent1"/>
                  </a:solidFill>
                  <a:prstDash val="solid"/>
                </a:ln>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a:effectLst>
                  <a:glow rad="38100">
                    <a:schemeClr val="accent1">
                      <a:alpha val="40000"/>
                    </a:schemeClr>
                  </a:glow>
                </a:effectLst>
              </a:rPr>
              <a:t>COMPETENZE CHIAVE</a:t>
            </a:r>
          </a:p>
          <a:p>
            <a:pPr algn="ctr"/>
            <a:r>
              <a:rPr lang="it-IT" sz="3200" b="1" spc="50" dirty="0">
                <a:ln w="9525" cmpd="sng">
                  <a:solidFill>
                    <a:schemeClr val="accent1"/>
                  </a:solidFill>
                  <a:prstDash val="solid"/>
                </a:ln>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a:effectLst>
                  <a:glow rad="38100">
                    <a:schemeClr val="accent1">
                      <a:alpha val="40000"/>
                    </a:schemeClr>
                  </a:glow>
                </a:effectLst>
              </a:rPr>
              <a:t>Raccomandazioni U. E. 2006</a:t>
            </a:r>
            <a:endParaRPr lang="it-IT" sz="3200" b="1" cap="none" spc="50" dirty="0">
              <a:ln w="9525" cmpd="sng">
                <a:solidFill>
                  <a:schemeClr val="accent1"/>
                </a:solidFill>
                <a:prstDash val="solid"/>
              </a:ln>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a:effectLst>
                <a:glow rad="38100">
                  <a:schemeClr val="accent1">
                    <a:alpha val="40000"/>
                  </a:schemeClr>
                </a:glow>
              </a:effectLst>
            </a:endParaRPr>
          </a:p>
        </p:txBody>
      </p:sp>
      <p:graphicFrame>
        <p:nvGraphicFramePr>
          <p:cNvPr id="3" name="Tabella 2"/>
          <p:cNvGraphicFramePr>
            <a:graphicFrameLocks noGrp="1"/>
          </p:cNvGraphicFramePr>
          <p:nvPr>
            <p:extLst>
              <p:ext uri="{D42A27DB-BD31-4B8C-83A1-F6EECF244321}">
                <p14:modId xmlns:p14="http://schemas.microsoft.com/office/powerpoint/2010/main" val="1227616007"/>
              </p:ext>
            </p:extLst>
          </p:nvPr>
        </p:nvGraphicFramePr>
        <p:xfrm>
          <a:off x="323524" y="1556792"/>
          <a:ext cx="8496948" cy="3488432"/>
        </p:xfrm>
        <a:graphic>
          <a:graphicData uri="http://schemas.openxmlformats.org/drawingml/2006/table">
            <a:tbl>
              <a:tblPr firstRow="1" bandRow="1">
                <a:tableStyleId>{5C22544A-7EE6-4342-B048-85BDC9FD1C3A}</a:tableStyleId>
              </a:tblPr>
              <a:tblGrid>
                <a:gridCol w="2124237">
                  <a:extLst>
                    <a:ext uri="{9D8B030D-6E8A-4147-A177-3AD203B41FA5}">
                      <a16:colId xmlns:a16="http://schemas.microsoft.com/office/drawing/2014/main" val="2537826526"/>
                    </a:ext>
                  </a:extLst>
                </a:gridCol>
                <a:gridCol w="2124237">
                  <a:extLst>
                    <a:ext uri="{9D8B030D-6E8A-4147-A177-3AD203B41FA5}">
                      <a16:colId xmlns:a16="http://schemas.microsoft.com/office/drawing/2014/main" val="4168945335"/>
                    </a:ext>
                  </a:extLst>
                </a:gridCol>
                <a:gridCol w="2124237">
                  <a:extLst>
                    <a:ext uri="{9D8B030D-6E8A-4147-A177-3AD203B41FA5}">
                      <a16:colId xmlns:a16="http://schemas.microsoft.com/office/drawing/2014/main" val="81445064"/>
                    </a:ext>
                  </a:extLst>
                </a:gridCol>
                <a:gridCol w="2124237">
                  <a:extLst>
                    <a:ext uri="{9D8B030D-6E8A-4147-A177-3AD203B41FA5}">
                      <a16:colId xmlns:a16="http://schemas.microsoft.com/office/drawing/2014/main" val="3452864843"/>
                    </a:ext>
                  </a:extLst>
                </a:gridCol>
              </a:tblGrid>
              <a:tr h="1594712">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it-IT" sz="1400" b="1" dirty="0">
                          <a:solidFill>
                            <a:schemeClr val="tx2">
                              <a:lumMod val="60000"/>
                              <a:lumOff val="40000"/>
                            </a:schemeClr>
                          </a:solidFill>
                          <a:latin typeface="Comic Sans MS" panose="030F0702030302020204" pitchFamily="66" charset="0"/>
                        </a:rPr>
                        <a:t>COMUNICAZIONE NELLA MADRELINGUA</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265113" marR="0" indent="-2651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2. COMUNICAZIONE NELLE LINGUE STRANIERE</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indent="-176213" algn="just"/>
                      <a:r>
                        <a:rPr lang="it-IT" sz="1400" b="1" dirty="0">
                          <a:solidFill>
                            <a:schemeClr val="tx2">
                              <a:lumMod val="60000"/>
                              <a:lumOff val="40000"/>
                            </a:schemeClr>
                          </a:solidFill>
                          <a:latin typeface="Comic Sans MS" panose="030F0702030302020204" pitchFamily="66" charset="0"/>
                        </a:rPr>
                        <a:t>3.COMPETENZA MATEMATICA E COMPETENZE DI BASE IN SCIENZA E TECNOLOGIA</a:t>
                      </a: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4.COMPETENZA DIGITALE</a:t>
                      </a: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992924193"/>
                  </a:ext>
                </a:extLst>
              </a:tr>
              <a:tr h="1893720">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5.IMPARARE A  IMPARARE</a:t>
                      </a:r>
                    </a:p>
                    <a:p>
                      <a:pPr algn="just"/>
                      <a:endParaRPr lang="it-IT" sz="1400" b="1" dirty="0">
                        <a:solidFill>
                          <a:schemeClr val="tx2">
                            <a:lumMod val="60000"/>
                            <a:lumOff val="40000"/>
                          </a:schemeClr>
                        </a:solidFill>
                        <a:latin typeface="Comic Sans MS" panose="030F0702030302020204" pitchFamily="66" charset="0"/>
                      </a:endParaRP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6.COMPETENZE  SOCIALI E CIVICHE</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indent="-176213" algn="just"/>
                      <a:r>
                        <a:rPr lang="it-IT" sz="1400" b="1" dirty="0">
                          <a:solidFill>
                            <a:schemeClr val="tx2">
                              <a:lumMod val="60000"/>
                              <a:lumOff val="40000"/>
                            </a:schemeClr>
                          </a:solidFill>
                          <a:latin typeface="Comic Sans MS" panose="030F0702030302020204" pitchFamily="66" charset="0"/>
                        </a:rPr>
                        <a:t>7.SPIRITO DI INIZIATIVA E IMPRENDITORIALITÀ</a:t>
                      </a: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8.CONSAPEVOLEZZA ED ESPRESSIONE CULTURALE</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400761996"/>
                  </a:ext>
                </a:extLst>
              </a:tr>
            </a:tbl>
          </a:graphicData>
        </a:graphic>
      </p:graphicFrame>
    </p:spTree>
    <p:extLst>
      <p:ext uri="{BB962C8B-B14F-4D97-AF65-F5344CB8AC3E}">
        <p14:creationId xmlns:p14="http://schemas.microsoft.com/office/powerpoint/2010/main" val="2095713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331640" y="92681"/>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ITALIANO</a:t>
            </a:r>
          </a:p>
          <a:p>
            <a:pPr algn="ctr"/>
            <a:r>
              <a:rPr lang="it-IT" sz="1400" b="1" dirty="0">
                <a:solidFill>
                  <a:schemeClr val="tx2">
                    <a:lumMod val="60000"/>
                    <a:lumOff val="40000"/>
                  </a:schemeClr>
                </a:solidFill>
                <a:latin typeface="Comic Sans MS" panose="030F0702030302020204" pitchFamily="66" charset="0"/>
              </a:rPr>
              <a:t>Classe 5^</a:t>
            </a:r>
            <a:r>
              <a:rPr lang="it-IT" sz="1400" dirty="0">
                <a:solidFill>
                  <a:schemeClr val="tx2">
                    <a:lumMod val="60000"/>
                    <a:lumOff val="40000"/>
                  </a:schemeClr>
                </a:solidFill>
                <a:latin typeface="Comic Sans MS" panose="030F0702030302020204" pitchFamily="66" charset="0"/>
              </a:rPr>
              <a:t> </a:t>
            </a:r>
          </a:p>
        </p:txBody>
      </p:sp>
      <p:graphicFrame>
        <p:nvGraphicFramePr>
          <p:cNvPr id="50241" name="Group 65"/>
          <p:cNvGraphicFramePr>
            <a:graphicFrameLocks noGrp="1"/>
          </p:cNvGraphicFramePr>
          <p:nvPr>
            <p:extLst>
              <p:ext uri="{D42A27DB-BD31-4B8C-83A1-F6EECF244321}">
                <p14:modId xmlns:p14="http://schemas.microsoft.com/office/powerpoint/2010/main" val="621821751"/>
              </p:ext>
            </p:extLst>
          </p:nvPr>
        </p:nvGraphicFramePr>
        <p:xfrm>
          <a:off x="107504" y="763480"/>
          <a:ext cx="8824168" cy="5833872"/>
        </p:xfrm>
        <a:graphic>
          <a:graphicData uri="http://schemas.openxmlformats.org/drawingml/2006/table">
            <a:tbl>
              <a:tblPr>
                <a:tableStyleId>{BC89EF96-8CEA-46FF-86C4-4CE0E7609802}</a:tableStyleId>
              </a:tblPr>
              <a:tblGrid>
                <a:gridCol w="874653">
                  <a:extLst>
                    <a:ext uri="{9D8B030D-6E8A-4147-A177-3AD203B41FA5}">
                      <a16:colId xmlns:a16="http://schemas.microsoft.com/office/drawing/2014/main" val="20000"/>
                    </a:ext>
                  </a:extLst>
                </a:gridCol>
                <a:gridCol w="2437715">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3495576">
                  <a:extLst>
                    <a:ext uri="{9D8B030D-6E8A-4147-A177-3AD203B41FA5}">
                      <a16:colId xmlns:a16="http://schemas.microsoft.com/office/drawing/2014/main" val="20003"/>
                    </a:ext>
                  </a:extLst>
                </a:gridCol>
              </a:tblGrid>
              <a:tr h="656226">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anchor="ctr" horzOverflow="overflow"/>
                </a:tc>
                <a:extLst>
                  <a:ext uri="{0D108BD9-81ED-4DB2-BD59-A6C34878D82A}">
                    <a16:rowId xmlns:a16="http://schemas.microsoft.com/office/drawing/2014/main" val="10001"/>
                  </a:ext>
                </a:extLst>
              </a:tr>
              <a:tr h="21234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Ascoltare e parlare in contesti diversi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Capire i discorsi altrui cogliendone le principali informazioni .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Comprendere il significato generale dei testi ascoltati, riconoscendone gli elementi costitutivi.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Saper riconoscere varie tipologie testuali.</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riconoscere scopi espliciti ed impliciti e cogliere la funzione di un messaggio orale.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riferire argomenti di studio con proprietà lessicale utilizzando scalette, mappe concettuali, schemi logici, ecc.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cogliere in una discussione le posizioni espresse dai compagni, esprimere opinioni.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Ascoltare e comprendere le informazioni principali di messaggi e testi.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Saper riferire esperienze personali e argomenti di studio utilizzando vari supporti. 	</a:t>
                      </a:r>
                    </a:p>
                  </a:txBody>
                  <a:tcPr anchor="ctr" horzOverflow="overflow"/>
                </a:tc>
                <a:tc rowSpan="4">
                  <a:txBody>
                    <a:bodyPr/>
                    <a:lstStyle/>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L’allievo partecipa a scambi comunicativi (conversazione, discussione di classe o di gruppo) con compagni e insegnanti rispettando il turno e formulando messaggi chiari e pertinenti, in un registro il più possibile adeguato alla situazione. </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Ascolta e comprende testi orali "diretti" o "trasmessi" dai media cogliendone il senso, le informazioni principali e lo scopo.</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Legge e comprende testi di vario tipo, continui e non continui, ne individua il senso globale e le informazioni principali, utilizzando strategie di lettura adeguate agli scopi. </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Utilizza abilità funzionali allo studio: individua nei testi scritti informazioni utili per l’apprendimento di un argomento dato e le mette in relazione; le sintetizza, in funzione anche dell’esposizione orale; acquisisce un primo nucleo di terminologia specifica. </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Legge testi di vario genere facenti parte della letteratura per l’infanzia, sia a voce alta sia in lettura silenziosa e autonoma e formula su di essi giudizi personali. </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Scrive testi corretti nell’ortografia, chiari e coerenti, legati all’esperienza e alle diverse occasioni di scrittura che la scuola offre; rielabora testi parafrasandoli, completandoli, trasformandoli.</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Capisce e utilizza nell’uso orale e scritto i vocaboli fondamentali e quelli di alto uso; capisce e utilizza i più frequenti termini specifici legati alle discipline di studio.</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Riflette sui testi propri e altrui per cogliere regolarità morfosintattiche e caratteristiche del lessico; riconosce che le diverse scelte linguistiche sono correlate alla varietà di situazioni comunicative.</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È consapevole che nella comunicazione sono usate varietà diverse di lingua e lingue differenti (plurilinguismo).</a:t>
                      </a:r>
                    </a:p>
                    <a:p>
                      <a:pPr marL="88900" indent="-8890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Padroneggia e applica in situazioni diverse le conoscenze fondamentali relative all’organizzazione logico-sintattica della frase semplice, alle parti del discorso (o categorie lessicali) e ai principali connettivi.</a:t>
                      </a:r>
                    </a:p>
                  </a:txBody>
                  <a:tcPr anchor="ctr" horzOverflow="overflow"/>
                </a:tc>
                <a:extLst>
                  <a:ext uri="{0D108BD9-81ED-4DB2-BD59-A6C34878D82A}">
                    <a16:rowId xmlns:a16="http://schemas.microsoft.com/office/drawing/2014/main" val="10002"/>
                  </a:ext>
                </a:extLst>
              </a:tr>
              <a:tr h="11686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Leggere e comprendere testi di vario tipo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7800" indent="-17780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Consolidare le abilità di lettura strumentale ed espressiva. </a:t>
                      </a:r>
                    </a:p>
                    <a:p>
                      <a:pPr marL="177800" indent="-17780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Comprendere e conoscere il lessico dei testi di vario genere: narrativo, descrittivo, informativo, ecc. </a:t>
                      </a:r>
                    </a:p>
                    <a:p>
                      <a:pPr marL="177800" indent="-17780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Comprendere significati impliciti ed espliciti di vari tipi di testo. 	</a:t>
                      </a:r>
                    </a:p>
                  </a:txBody>
                  <a:tcPr anchor="ctr" horzOverflow="overflow"/>
                </a:tc>
                <a:tc>
                  <a:txBody>
                    <a:bodyPr/>
                    <a:lstStyle/>
                    <a:p>
                      <a:pPr marL="177800" marR="0" indent="-1778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Leggere e comprendere gli elementi essenziali di un breve testo narrativo.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8942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Scrivere testi di vario tipo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Scrivere vari tipi di testi corretti nella struttura sintattica, nella concordanza morfologica, nell'ortografia e nell'uso dei principali segni di punteggiatura.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Produrre testi completi e ordinati in rapporto alla situazione comunicativa.</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Produrre brevi e diverse tipologie testuali.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71450" indent="-171450">
                        <a:buFont typeface="Wingdings" panose="05000000000000000000" pitchFamily="2" charset="2"/>
                        <a:buChar char="Ø"/>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4"/>
                  </a:ext>
                </a:extLst>
              </a:tr>
              <a:tr h="6267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Riflettere sulla lingua</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individuare le fondamentali strutture sintattiche.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individuare le fondamentali strutture morfologiche.</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Rispettare le principali convenzioni ortografiche e riconoscere le principali strutture morfosintattiche.</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71450" indent="-171450">
                        <a:buFont typeface="Wingdings" panose="05000000000000000000" pitchFamily="2" charset="2"/>
                        <a:buChar char="Ø"/>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6553200" y="6520259"/>
            <a:ext cx="2133600" cy="365125"/>
          </a:xfrm>
        </p:spPr>
        <p:txBody>
          <a:bodyPr/>
          <a:lstStyle/>
          <a:p>
            <a:fld id="{FF435FF0-A5BC-47FA-9B2B-A8C23C837CEF}" type="slidenum">
              <a:rPr lang="it-IT" smtClean="0"/>
              <a:pPr/>
              <a:t>5</a:t>
            </a:fld>
            <a:endParaRPr lang="it-IT" dirty="0"/>
          </a:p>
        </p:txBody>
      </p:sp>
    </p:spTree>
    <p:custDataLst>
      <p:tags r:id="rId1"/>
    </p:custDataLst>
    <p:extLst>
      <p:ext uri="{BB962C8B-B14F-4D97-AF65-F5344CB8AC3E}">
        <p14:creationId xmlns:p14="http://schemas.microsoft.com/office/powerpoint/2010/main" val="307280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791837" y="0"/>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MATEMATICA</a:t>
            </a:r>
          </a:p>
          <a:p>
            <a:pPr algn="ctr"/>
            <a:r>
              <a:rPr lang="it-IT" sz="1400" b="1" dirty="0">
                <a:solidFill>
                  <a:schemeClr val="tx2">
                    <a:lumMod val="60000"/>
                    <a:lumOff val="40000"/>
                  </a:schemeClr>
                </a:solidFill>
                <a:latin typeface="Comic Sans MS" panose="030F0702030302020204" pitchFamily="66" charset="0"/>
              </a:rPr>
              <a:t>Classe 5^ </a:t>
            </a:r>
          </a:p>
        </p:txBody>
      </p:sp>
      <p:graphicFrame>
        <p:nvGraphicFramePr>
          <p:cNvPr id="50241" name="Group 65"/>
          <p:cNvGraphicFramePr>
            <a:graphicFrameLocks noGrp="1"/>
          </p:cNvGraphicFramePr>
          <p:nvPr>
            <p:extLst>
              <p:ext uri="{D42A27DB-BD31-4B8C-83A1-F6EECF244321}">
                <p14:modId xmlns:p14="http://schemas.microsoft.com/office/powerpoint/2010/main" val="1223806413"/>
              </p:ext>
            </p:extLst>
          </p:nvPr>
        </p:nvGraphicFramePr>
        <p:xfrm>
          <a:off x="179510" y="701376"/>
          <a:ext cx="8784978" cy="5963440"/>
        </p:xfrm>
        <a:graphic>
          <a:graphicData uri="http://schemas.openxmlformats.org/drawingml/2006/table">
            <a:tbl>
              <a:tblPr>
                <a:tableStyleId>{BC89EF96-8CEA-46FF-86C4-4CE0E7609802}</a:tableStyleId>
              </a:tblPr>
              <a:tblGrid>
                <a:gridCol w="792090">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2880320">
                  <a:extLst>
                    <a:ext uri="{9D8B030D-6E8A-4147-A177-3AD203B41FA5}">
                      <a16:colId xmlns:a16="http://schemas.microsoft.com/office/drawing/2014/main" val="20003"/>
                    </a:ext>
                  </a:extLst>
                </a:gridCol>
              </a:tblGrid>
              <a:tr h="459815">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rPr>
                        <a:t>COMPETENZE ATTESE AL TERMINE </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rPr>
                        <a:t>DELLA CLASSE  V</a:t>
                      </a:r>
                    </a:p>
                  </a:txBody>
                  <a:tcPr anchor="ctr" horzOverflow="overflow"/>
                </a:tc>
                <a:extLst>
                  <a:ext uri="{0D108BD9-81ED-4DB2-BD59-A6C34878D82A}">
                    <a16:rowId xmlns:a16="http://schemas.microsoft.com/office/drawing/2014/main" val="10001"/>
                  </a:ext>
                </a:extLst>
              </a:tr>
              <a:tr h="2051707">
                <a:tc>
                  <a:txBody>
                    <a:bodyPr/>
                    <a:lstStyle/>
                    <a:p>
                      <a:pPr algn="ctr"/>
                      <a:r>
                        <a:rPr lang="it-IT" sz="900" u="none" strike="noStrike" kern="1200" baseline="0" dirty="0">
                          <a:solidFill>
                            <a:schemeClr val="tx2">
                              <a:lumMod val="60000"/>
                              <a:lumOff val="40000"/>
                            </a:schemeClr>
                          </a:solidFill>
                          <a:latin typeface="Comic Sans MS" panose="030F0702030302020204" pitchFamily="66" charset="0"/>
                        </a:rPr>
                        <a:t> Numeri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Leggere e scrivere, scomporre e ricomporre, confrontare i numeri decimali e i numeri naturali entro la classe dei miliardi.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Leggere e rappresentare una frazione.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Calcolare la frazione di un numero.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Riconoscere e utilizzare la frazione come percentuale.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Eseguire correttamente le quattro operazioni a mente con i numeri naturali e decimali e per iscritto.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Conoscere e utilizzare le proprietà delle operazioni.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Individuare multipli e divisori di un numero.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Prevedere il risultato di un’operazione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leggere e scrivere, anche in forma estesa i numeri naturali e razionali.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Conoscere il valore posizionale delle cifre.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Comprendere e saper eseguire le quattro operazioni con i numeri naturali.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Operare con frazioni e percentuali in situazioni concrete e in forma diretta.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rowSpan="3">
                  <a:txBody>
                    <a:bodyPr/>
                    <a:lstStyle/>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L’alunno si muove con sicurezza nel calcolo scritto e mentale con i numeri naturali e sa valutare l’opportunità di ricorrere a una calcolatrice.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Riconosce e rappresenta forme del piano e dello spazio, relazioni e strutture che si trovano in natura o che sono state create dall’uomo.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Descrive, denomina e classifica figure in base a caratteristiche geometriche, ne determina misure, progetta e costruisce modelli concreti di vario tipo.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Utilizza strumenti per il disegno geometrico (riga, compasso, squadra) e i più comuni strumenti di misura (metro, goniometro...).</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Ricerca dati per ricavare informazioni e costruisce rappresentazioni (tabelle e grafici). Ricava informazioni anche da dati rappresentati in tabelle e grafici.</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Riconosce e quantifica, in casi semplici, situazioni di incertezza.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Legge e comprende testi che coinvolgono aspetti logici e matematici.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Riesce a risolvere facili problemi in tutti gli ambiti di contenuto, mantenendo il controllo sia sul processo risolutivo, sia sui risultati. Descrive il procedimento seguito e riconosce strategie di soluzione diverse dalla propria.</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Costruisce ragionamenti formulando ipotesi, sostenendo le proprie idee e confrontandosi con il punto di vista di altri.</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Riconosce e utilizza rappresentazioni diverse di oggetti matematici (numeri decimali, frazioni, percentuali, scale di riduzione,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Sviluppa un atteggiamento positivo rispetto alla matematica, attraverso esperienze significative, che gli hanno fatto intuire come gli strumenti matematici che ha imparato ad utilizzare siano utili per operare nella realtà.</a:t>
                      </a:r>
                    </a:p>
                  </a:txBody>
                  <a:tcPr anchor="ctr" horzOverflow="overflow"/>
                </a:tc>
                <a:extLst>
                  <a:ext uri="{0D108BD9-81ED-4DB2-BD59-A6C34878D82A}">
                    <a16:rowId xmlns:a16="http://schemas.microsoft.com/office/drawing/2014/main" val="10002"/>
                  </a:ext>
                </a:extLst>
              </a:tr>
              <a:tr h="14184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u="none" strike="noStrike" cap="none" normalizeH="0" baseline="0" dirty="0">
                          <a:ln>
                            <a:noFill/>
                          </a:ln>
                          <a:solidFill>
                            <a:schemeClr val="tx2">
                              <a:lumMod val="60000"/>
                              <a:lumOff val="40000"/>
                            </a:schemeClr>
                          </a:solidFill>
                          <a:effectLst/>
                          <a:latin typeface="Comic Sans MS" panose="030F0702030302020204" pitchFamily="66" charset="0"/>
                        </a:rPr>
                        <a:t>Spazio e figure</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Calcolare perimetri ed aree dei principali poligoni.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Calcolare la misura della circonferenza e l’area del cerchio. </a:t>
                      </a:r>
                    </a:p>
                    <a:p>
                      <a:pPr marL="0" indent="0" algn="just">
                        <a:buFont typeface="Wingdings" panose="05000000000000000000" pitchFamily="2" charset="2"/>
                        <a:buNone/>
                      </a:pPr>
                      <a:r>
                        <a:rPr lang="it-IT" sz="900" u="none" strike="noStrike" kern="1200" baseline="0" dirty="0">
                          <a:solidFill>
                            <a:schemeClr val="tx2">
                              <a:lumMod val="60000"/>
                              <a:lumOff val="40000"/>
                            </a:schemeClr>
                          </a:solidFill>
                          <a:latin typeface="Comic Sans MS" panose="030F0702030302020204" pitchFamily="66" charset="0"/>
                        </a:rPr>
                        <a:t>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disegnare e descrivere figure geometriche individuando gli elementi che le caratterizzano.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Cogliere i concetti di perimetro e area delle più note figure geometriche.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Calcolare in forma diretta perimetro e area delle più note figure geometriche.  </a:t>
                      </a:r>
                    </a:p>
                  </a:txBody>
                  <a:tcPr anchor="ctr" horzOverflow="overflow"/>
                </a:tc>
                <a:tc vMerge="1">
                  <a:txBody>
                    <a:bodyPr/>
                    <a:lstStyle/>
                    <a:p>
                      <a:pPr marL="171450" indent="-171450">
                        <a:buFont typeface="Wingdings" panose="05000000000000000000" pitchFamily="2" charset="2"/>
                        <a:buChar char="Ø"/>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139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u="none" strike="noStrike" kern="1200" baseline="0" dirty="0">
                          <a:solidFill>
                            <a:schemeClr val="tx2">
                              <a:lumMod val="60000"/>
                              <a:lumOff val="40000"/>
                            </a:schemeClr>
                          </a:solidFill>
                          <a:latin typeface="Comic Sans MS" panose="030F0702030302020204" pitchFamily="66" charset="0"/>
                        </a:rPr>
                        <a:t> Relazioni, dati e previsioni </a:t>
                      </a: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Elaborare ed applicare strategie di soluzione nei problemi di vario tipo.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Risolvere problemi con diagrammi ed espressioni.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Leggere e costruire diagrammi, istogrammi e aerogrammi.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Consolidare e utilizzare il Sistema Internazionale di Misura per  lunghezze, capacità, peso, misure, di tempo e di valore. </a:t>
                      </a:r>
                    </a:p>
                    <a:p>
                      <a:pPr marL="171450" indent="-171450" algn="just">
                        <a:buFont typeface="Wingdings" panose="05000000000000000000" pitchFamily="2" charset="2"/>
                        <a:buChar char="Ø"/>
                      </a:pPr>
                      <a:r>
                        <a:rPr lang="it-IT" sz="900" u="none" strike="noStrike" kern="1200" baseline="0">
                          <a:solidFill>
                            <a:schemeClr val="tx2">
                              <a:lumMod val="60000"/>
                              <a:lumOff val="40000"/>
                            </a:schemeClr>
                          </a:solidFill>
                          <a:latin typeface="Comic Sans MS" panose="030F0702030302020204" pitchFamily="66" charset="0"/>
                        </a:rPr>
                        <a:t>Eseguire equivalenze. </a:t>
                      </a:r>
                      <a:endParaRPr lang="it-IT" sz="900" u="none" strike="noStrike" kern="1200" baseline="0" dirty="0">
                        <a:solidFill>
                          <a:schemeClr val="tx2">
                            <a:lumMod val="60000"/>
                            <a:lumOff val="40000"/>
                          </a:schemeClr>
                        </a:solidFill>
                        <a:latin typeface="Comic Sans MS" panose="030F0702030302020204" pitchFamily="66" charset="0"/>
                      </a:endParaRP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Individuare situazioni certe, possibili e impossibili.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Calcolare la probabilità di situazioni possibili.</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Risolvere problemi logici.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Leggere e riprodurre semplici diagrammi, istogrammi e aerogrammi.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effettuare e esprimere misure riferendosi a esperienze concrete.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Usare l’unità di misura appropriata per esprimere grandezze.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Riconoscere in situazioni concrete il certo, il probabile e l’ impossibile.</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Risolvere semplici problemi in contesti concreti (una domanda, una operazione-due domande, due operazioni).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6819975" y="6592267"/>
            <a:ext cx="2133600" cy="365125"/>
          </a:xfrm>
        </p:spPr>
        <p:txBody>
          <a:bodyPr/>
          <a:lstStyle/>
          <a:p>
            <a:fld id="{FF435FF0-A5BC-47FA-9B2B-A8C23C837CEF}" type="slidenum">
              <a:rPr lang="it-IT" smtClean="0"/>
              <a:pPr/>
              <a:t>6</a:t>
            </a:fld>
            <a:endParaRPr lang="it-IT" dirty="0"/>
          </a:p>
        </p:txBody>
      </p:sp>
    </p:spTree>
    <p:custDataLst>
      <p:tags r:id="rId1"/>
    </p:custDataLst>
    <p:extLst>
      <p:ext uri="{BB962C8B-B14F-4D97-AF65-F5344CB8AC3E}">
        <p14:creationId xmlns:p14="http://schemas.microsoft.com/office/powerpoint/2010/main" val="21250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259632" y="43744"/>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INGLESE</a:t>
            </a:r>
          </a:p>
          <a:p>
            <a:pPr algn="ctr"/>
            <a:r>
              <a:rPr lang="it-IT" sz="1400" b="1" dirty="0">
                <a:solidFill>
                  <a:schemeClr val="tx2">
                    <a:lumMod val="60000"/>
                    <a:lumOff val="40000"/>
                  </a:schemeClr>
                </a:solidFill>
                <a:latin typeface="Comic Sans MS" panose="030F0702030302020204" pitchFamily="66" charset="0"/>
              </a:rPr>
              <a:t>  Classe 5^</a:t>
            </a:r>
            <a:r>
              <a:rPr lang="it-IT" sz="1400" dirty="0">
                <a:solidFill>
                  <a:schemeClr val="tx2">
                    <a:lumMod val="60000"/>
                    <a:lumOff val="40000"/>
                  </a:schemeClr>
                </a:solidFill>
                <a:latin typeface="Comic Sans MS" panose="030F0702030302020204" pitchFamily="66" charset="0"/>
              </a:rPr>
              <a:t> </a:t>
            </a:r>
          </a:p>
        </p:txBody>
      </p:sp>
      <p:graphicFrame>
        <p:nvGraphicFramePr>
          <p:cNvPr id="50241" name="Group 65"/>
          <p:cNvGraphicFramePr>
            <a:graphicFrameLocks noGrp="1"/>
          </p:cNvGraphicFramePr>
          <p:nvPr>
            <p:extLst>
              <p:ext uri="{D42A27DB-BD31-4B8C-83A1-F6EECF244321}">
                <p14:modId xmlns:p14="http://schemas.microsoft.com/office/powerpoint/2010/main" val="2868295974"/>
              </p:ext>
            </p:extLst>
          </p:nvPr>
        </p:nvGraphicFramePr>
        <p:xfrm>
          <a:off x="107504" y="724923"/>
          <a:ext cx="8821487" cy="5785302"/>
        </p:xfrm>
        <a:graphic>
          <a:graphicData uri="http://schemas.openxmlformats.org/drawingml/2006/table">
            <a:tbl>
              <a:tblPr>
                <a:tableStyleId>{BC89EF96-8CEA-46FF-86C4-4CE0E7609802}</a:tableStyleId>
              </a:tblPr>
              <a:tblGrid>
                <a:gridCol w="1188640">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1971091">
                  <a:extLst>
                    <a:ext uri="{9D8B030D-6E8A-4147-A177-3AD203B41FA5}">
                      <a16:colId xmlns:a16="http://schemas.microsoft.com/office/drawing/2014/main" val="20002"/>
                    </a:ext>
                  </a:extLst>
                </a:gridCol>
                <a:gridCol w="2205372">
                  <a:extLst>
                    <a:ext uri="{9D8B030D-6E8A-4147-A177-3AD203B41FA5}">
                      <a16:colId xmlns:a16="http://schemas.microsoft.com/office/drawing/2014/main" val="3200811776"/>
                    </a:ext>
                  </a:extLst>
                </a:gridCol>
              </a:tblGrid>
              <a:tr h="793126">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MINIMI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anchor="ctr" horzOverflow="overflow"/>
                </a:tc>
                <a:extLst>
                  <a:ext uri="{0D108BD9-81ED-4DB2-BD59-A6C34878D82A}">
                    <a16:rowId xmlns:a16="http://schemas.microsoft.com/office/drawing/2014/main" val="10000"/>
                  </a:ext>
                </a:extLst>
              </a:tr>
              <a:tr h="91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Ascolto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err="1">
                          <a:ln>
                            <a:noFill/>
                          </a:ln>
                          <a:solidFill>
                            <a:schemeClr val="tx2">
                              <a:lumMod val="60000"/>
                              <a:lumOff val="40000"/>
                            </a:schemeClr>
                          </a:solidFill>
                          <a:effectLst/>
                          <a:latin typeface="Comic Sans MS" panose="030F0702030302020204" pitchFamily="66" charset="0"/>
                        </a:rPr>
                        <a:t>listening</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Comprendere il significato globale di un discorso     in cui si parla di argomenti conosciuti.</a:t>
                      </a:r>
                    </a:p>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Comprendere istruzioni, espressioni e frasi di uso quotidiano.</a:t>
                      </a: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Comprendere il significato globale di un discorso in cui si parla di argomenti conosciuti.</a:t>
                      </a:r>
                    </a:p>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Comprendere istruzioni.</a:t>
                      </a:r>
                    </a:p>
                  </a:txBody>
                  <a:tcPr anchor="ctr" horzOverflow="overflow"/>
                </a:tc>
                <a:tc rowSpan="5">
                  <a:txBody>
                    <a:bodyPr/>
                    <a:lstStyle/>
                    <a:p>
                      <a:pPr algn="just"/>
                      <a:r>
                        <a:rPr lang="it-IT" sz="1000" kern="1200" dirty="0">
                          <a:solidFill>
                            <a:schemeClr val="tx2">
                              <a:lumMod val="60000"/>
                              <a:lumOff val="40000"/>
                            </a:schemeClr>
                          </a:solidFill>
                          <a:effectLst/>
                          <a:latin typeface="Comic Sans MS" panose="030F0702030302020204" pitchFamily="66" charset="0"/>
                          <a:ea typeface="+mn-ea"/>
                          <a:cs typeface="+mn-cs"/>
                        </a:rPr>
                        <a:t>(I traguardi sono riconducibili al Livello A1 del</a:t>
                      </a:r>
                      <a:r>
                        <a:rPr lang="it-IT" sz="1000" i="1" kern="1200" dirty="0">
                          <a:solidFill>
                            <a:schemeClr val="tx2">
                              <a:lumMod val="60000"/>
                              <a:lumOff val="40000"/>
                            </a:schemeClr>
                          </a:solidFill>
                          <a:effectLst/>
                          <a:latin typeface="Comic Sans MS" panose="030F0702030302020204" pitchFamily="66" charset="0"/>
                          <a:ea typeface="+mn-ea"/>
                          <a:cs typeface="+mn-cs"/>
                        </a:rPr>
                        <a:t> Quadro Comune Europeo di Riferimento per le lingue </a:t>
                      </a:r>
                      <a:r>
                        <a:rPr lang="it-IT" sz="1000" kern="1200" dirty="0">
                          <a:solidFill>
                            <a:schemeClr val="tx2">
                              <a:lumMod val="60000"/>
                              <a:lumOff val="40000"/>
                            </a:schemeClr>
                          </a:solidFill>
                          <a:effectLst/>
                          <a:latin typeface="Comic Sans MS" panose="030F0702030302020204" pitchFamily="66" charset="0"/>
                          <a:ea typeface="+mn-ea"/>
                          <a:cs typeface="+mn-cs"/>
                        </a:rPr>
                        <a:t>del Consiglio d’Europa)</a:t>
                      </a:r>
                      <a:r>
                        <a:rPr lang="it-IT" sz="1000" i="1" kern="1200" dirty="0">
                          <a:solidFill>
                            <a:schemeClr val="tx2">
                              <a:lumMod val="60000"/>
                              <a:lumOff val="40000"/>
                            </a:schemeClr>
                          </a:solidFill>
                          <a:effectLst/>
                          <a:latin typeface="Comic Sans MS" panose="030F0702030302020204" pitchFamily="66" charset="0"/>
                          <a:ea typeface="+mn-ea"/>
                          <a:cs typeface="+mn-cs"/>
                        </a:rPr>
                        <a:t> </a:t>
                      </a:r>
                      <a:endParaRPr lang="it-IT" sz="1000" kern="1200" dirty="0">
                        <a:solidFill>
                          <a:schemeClr val="tx2">
                            <a:lumMod val="60000"/>
                            <a:lumOff val="40000"/>
                          </a:schemeClr>
                        </a:solidFill>
                        <a:effectLst/>
                        <a:latin typeface="Comic Sans MS" panose="030F0702030302020204" pitchFamily="66" charset="0"/>
                        <a:ea typeface="+mn-ea"/>
                        <a:cs typeface="+mn-cs"/>
                      </a:endParaRPr>
                    </a:p>
                    <a:p>
                      <a:pPr algn="just"/>
                      <a:r>
                        <a:rPr lang="it-IT" sz="1000" b="1" kern="1200" dirty="0">
                          <a:solidFill>
                            <a:schemeClr val="tx2">
                              <a:lumMod val="60000"/>
                              <a:lumOff val="40000"/>
                            </a:schemeClr>
                          </a:solidFill>
                          <a:effectLst/>
                          <a:latin typeface="Comic Sans MS" panose="030F0702030302020204" pitchFamily="66" charset="0"/>
                          <a:ea typeface="+mn-ea"/>
                          <a:cs typeface="+mn-cs"/>
                        </a:rPr>
                        <a:t> </a:t>
                      </a:r>
                      <a:endParaRPr lang="it-IT" sz="1000" kern="1200" dirty="0">
                        <a:solidFill>
                          <a:schemeClr val="tx2">
                            <a:lumMod val="60000"/>
                            <a:lumOff val="40000"/>
                          </a:schemeClr>
                        </a:solidFill>
                        <a:effectLst/>
                        <a:latin typeface="Comic Sans MS" panose="030F0702030302020204" pitchFamily="66" charset="0"/>
                        <a:ea typeface="+mn-ea"/>
                        <a:cs typeface="+mn-cs"/>
                      </a:endParaRP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L’alunno comprende brevi messaggi orali e scritti relativi ad ambiti familiari.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Descrive oralmente e per iscritto, in modo semplice, aspetti del proprio vissuto e del proprio ambiente ed elementi che si riferiscono a bisogni immediati.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Interagisce nel gioco; comunica in modo comprensibile, anche con espressioni e frasi memorizzate, in scambi di informazioni semplici e di routine.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Svolge i compiti secondo le indicazioni date in lingua straniera dall’insegnante, chiedendo eventualmente spiegazioni.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alcuni elementi culturali e coglie rapporti tra forme linguistiche e usi della lingua straniera. </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1"/>
                  </a:ext>
                </a:extLst>
              </a:tr>
              <a:tr h="10775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Lettura</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err="1">
                          <a:ln>
                            <a:noFill/>
                          </a:ln>
                          <a:solidFill>
                            <a:schemeClr val="tx2">
                              <a:lumMod val="60000"/>
                              <a:lumOff val="40000"/>
                            </a:schemeClr>
                          </a:solidFill>
                          <a:effectLst/>
                          <a:latin typeface="Comic Sans MS" panose="030F0702030302020204" pitchFamily="66" charset="0"/>
                        </a:rPr>
                        <a:t>reading</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Riconoscere comprendere in forma scritta parole e frasi molto semplici, brevi e familiari.</a:t>
                      </a:r>
                    </a:p>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Identificare immagini in base ad una descrizione letta.</a:t>
                      </a:r>
                    </a:p>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Ricostruire una sequenza di immagini in base ad un testo letto.	</a:t>
                      </a: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100" u="none" strike="noStrike" kern="1200" baseline="0" dirty="0">
                          <a:solidFill>
                            <a:schemeClr val="tx2">
                              <a:lumMod val="60000"/>
                              <a:lumOff val="40000"/>
                            </a:schemeClr>
                          </a:solidFill>
                          <a:latin typeface="Comic Sans MS" panose="030F0702030302020204" pitchFamily="66" charset="0"/>
                        </a:rPr>
                        <a:t>Riconoscere comprendere in forma scritta parole e frasi molto semplici, brevi e familiari.</a:t>
                      </a: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2"/>
                  </a:ext>
                </a:extLst>
              </a:tr>
              <a:tr h="10775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Parlato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err="1">
                          <a:ln>
                            <a:noFill/>
                          </a:ln>
                          <a:solidFill>
                            <a:schemeClr val="tx2">
                              <a:lumMod val="60000"/>
                              <a:lumOff val="40000"/>
                            </a:schemeClr>
                          </a:solidFill>
                          <a:effectLst/>
                          <a:latin typeface="Comic Sans MS" panose="030F0702030302020204" pitchFamily="66" charset="0"/>
                        </a:rPr>
                        <a:t>speaking</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Porre semplici domande rispondere ad un interlocutore su argomenti quotidiani utilizzando espressioni non sempre formalmente corrette. </a:t>
                      </a:r>
                    </a:p>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Descrivere brevemente se stessi e gli altri, le proprie abitudini e i luoghi familiari.	</a:t>
                      </a: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Porre semplici domande.</a:t>
                      </a:r>
                    </a:p>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Rispondere ad un interlocutore su argomenti quotidiani utilizzando espressioni non sempre formalmente corrette.	</a:t>
                      </a: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71450" indent="-171450">
                        <a:buFont typeface="Wingdings" panose="05000000000000000000" pitchFamily="2" charset="2"/>
                        <a:buChar char="Ø"/>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8814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Scrittura</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err="1">
                          <a:ln>
                            <a:noFill/>
                          </a:ln>
                          <a:solidFill>
                            <a:schemeClr val="tx2">
                              <a:lumMod val="60000"/>
                              <a:lumOff val="40000"/>
                            </a:schemeClr>
                          </a:solidFill>
                          <a:effectLst/>
                          <a:latin typeface="Comic Sans MS" panose="030F0702030302020204" pitchFamily="66" charset="0"/>
                        </a:rPr>
                        <a:t>writing</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Scrivere messaggi semplici e brevi, come biglietti e lettere personali anche se formalmente difettosi purché comprensibili.</a:t>
                      </a:r>
                    </a:p>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Scrivere brevi testi osservando un’illustrazione.</a:t>
                      </a:r>
                    </a:p>
                  </a:txBody>
                  <a:tcPr anchor="ctr" horzOverflow="overflow"/>
                </a:tc>
                <a:tc>
                  <a:txBody>
                    <a:bodyPr/>
                    <a:lstStyle/>
                    <a:p>
                      <a:pPr marL="171450" indent="-171450" algn="just">
                        <a:buFont typeface="Wingdings" panose="05000000000000000000" pitchFamily="2" charset="2"/>
                        <a:buChar char="Ø"/>
                      </a:pPr>
                      <a:r>
                        <a:rPr lang="it-IT" sz="1100" u="none" strike="noStrike" kern="1200" baseline="0" dirty="0">
                          <a:solidFill>
                            <a:schemeClr val="tx2">
                              <a:lumMod val="60000"/>
                              <a:lumOff val="40000"/>
                            </a:schemeClr>
                          </a:solidFill>
                          <a:latin typeface="Comic Sans MS" panose="030F0702030302020204" pitchFamily="66" charset="0"/>
                        </a:rPr>
                        <a:t> Scrivere messaggi semplici e brevi anche se formalmente difettosi.</a:t>
                      </a: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71450" indent="-171450">
                        <a:buFont typeface="Wingdings" panose="05000000000000000000" pitchFamily="2" charset="2"/>
                        <a:buChar char="Ø"/>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4"/>
                  </a:ext>
                </a:extLst>
              </a:tr>
              <a:tr h="8188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Riflessione sulla lingua e sull’apprendimento</a:t>
                      </a:r>
                    </a:p>
                  </a:txBody>
                  <a:tcPr anchor="ctr" horzOverflow="overflow"/>
                </a:tc>
                <a:tc>
                  <a:txBody>
                    <a:bodyPr/>
                    <a:lstStyle/>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Osservare la struttura delle frasi e mettere in relazione costrutti e intenzioni comunicative.</a:t>
                      </a:r>
                    </a:p>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Riconoscere che cosa si è imparato e cosa si deve imparare.</a:t>
                      </a:r>
                    </a:p>
                  </a:txBody>
                  <a:tcPr anchor="ctr" horzOverflow="overflow"/>
                </a:tc>
                <a:tc>
                  <a:txBody>
                    <a:bodyPr/>
                    <a:lstStyle/>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Osservare la struttura di semplici frasi.</a:t>
                      </a:r>
                    </a:p>
                  </a:txBody>
                  <a:tcPr anchor="ctr" horzOverflow="overflow"/>
                </a:tc>
                <a:tc vMerge="1">
                  <a:txBody>
                    <a:bodyPr/>
                    <a:lstStyle/>
                    <a:p>
                      <a:pPr marL="171450" indent="-171450">
                        <a:buFont typeface="Wingdings" panose="05000000000000000000" pitchFamily="2" charset="2"/>
                        <a:buChar char="Ø"/>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6553200" y="6520259"/>
            <a:ext cx="2133600" cy="365125"/>
          </a:xfrm>
        </p:spPr>
        <p:txBody>
          <a:bodyPr/>
          <a:lstStyle/>
          <a:p>
            <a:fld id="{FF435FF0-A5BC-47FA-9B2B-A8C23C837CEF}" type="slidenum">
              <a:rPr lang="it-IT" smtClean="0"/>
              <a:pPr/>
              <a:t>7</a:t>
            </a:fld>
            <a:endParaRPr lang="it-IT" dirty="0"/>
          </a:p>
        </p:txBody>
      </p:sp>
    </p:spTree>
    <p:custDataLst>
      <p:tags r:id="rId1"/>
    </p:custDataLst>
    <p:extLst>
      <p:ext uri="{BB962C8B-B14F-4D97-AF65-F5344CB8AC3E}">
        <p14:creationId xmlns:p14="http://schemas.microsoft.com/office/powerpoint/2010/main" val="556537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773372" y="170056"/>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STORIA</a:t>
            </a:r>
          </a:p>
          <a:p>
            <a:pPr algn="ctr"/>
            <a:r>
              <a:rPr lang="it-IT" sz="1400" b="1" dirty="0">
                <a:solidFill>
                  <a:schemeClr val="tx2">
                    <a:lumMod val="60000"/>
                    <a:lumOff val="40000"/>
                  </a:schemeClr>
                </a:solidFill>
                <a:latin typeface="Comic Sans MS" panose="030F0702030302020204" pitchFamily="66" charset="0"/>
              </a:rPr>
              <a:t>  Classe 5^ </a:t>
            </a:r>
          </a:p>
        </p:txBody>
      </p:sp>
      <p:graphicFrame>
        <p:nvGraphicFramePr>
          <p:cNvPr id="50241" name="Group 65"/>
          <p:cNvGraphicFramePr>
            <a:graphicFrameLocks noGrp="1"/>
          </p:cNvGraphicFramePr>
          <p:nvPr>
            <p:extLst>
              <p:ext uri="{D42A27DB-BD31-4B8C-83A1-F6EECF244321}">
                <p14:modId xmlns:p14="http://schemas.microsoft.com/office/powerpoint/2010/main" val="2928604385"/>
              </p:ext>
            </p:extLst>
          </p:nvPr>
        </p:nvGraphicFramePr>
        <p:xfrm>
          <a:off x="193609" y="908720"/>
          <a:ext cx="8781789" cy="5560645"/>
        </p:xfrm>
        <a:graphic>
          <a:graphicData uri="http://schemas.openxmlformats.org/drawingml/2006/table">
            <a:tbl>
              <a:tblPr>
                <a:tableStyleId>{BC89EF96-8CEA-46FF-86C4-4CE0E7609802}</a:tableStyleId>
              </a:tblPr>
              <a:tblGrid>
                <a:gridCol w="1110341">
                  <a:extLst>
                    <a:ext uri="{9D8B030D-6E8A-4147-A177-3AD203B41FA5}">
                      <a16:colId xmlns:a16="http://schemas.microsoft.com/office/drawing/2014/main" val="20000"/>
                    </a:ext>
                  </a:extLst>
                </a:gridCol>
                <a:gridCol w="2910860">
                  <a:extLst>
                    <a:ext uri="{9D8B030D-6E8A-4147-A177-3AD203B41FA5}">
                      <a16:colId xmlns:a16="http://schemas.microsoft.com/office/drawing/2014/main" val="20001"/>
                    </a:ext>
                  </a:extLst>
                </a:gridCol>
                <a:gridCol w="2157390">
                  <a:extLst>
                    <a:ext uri="{9D8B030D-6E8A-4147-A177-3AD203B41FA5}">
                      <a16:colId xmlns:a16="http://schemas.microsoft.com/office/drawing/2014/main" val="20002"/>
                    </a:ext>
                  </a:extLst>
                </a:gridCol>
                <a:gridCol w="2603198">
                  <a:extLst>
                    <a:ext uri="{9D8B030D-6E8A-4147-A177-3AD203B41FA5}">
                      <a16:colId xmlns:a16="http://schemas.microsoft.com/office/drawing/2014/main" val="20003"/>
                    </a:ext>
                  </a:extLst>
                </a:gridCol>
              </a:tblGrid>
              <a:tr h="579944">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MINIMI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endPar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extLst>
                  <a:ext uri="{0D108BD9-81ED-4DB2-BD59-A6C34878D82A}">
                    <a16:rowId xmlns:a16="http://schemas.microsoft.com/office/drawing/2014/main" val="10001"/>
                  </a:ext>
                </a:extLst>
              </a:tr>
              <a:tr h="1052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Uso delle fonti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Produrre informazioni con fonti di diversa natura utili alla ricostruzione di un fenomeno storico.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Rappresentare, in un quadro storico-sociale, le informazioni che scaturiscono dalle tracce del passato presenti sul territorio vissuto.</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Riconoscere fonti di diversa natura in riferimento al quadro storico che si sta studiando.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Intuire alcune informazioni storiche che scaturiscono dalle tracce del passato presenti sul territorio vissuto. 	</a:t>
                      </a:r>
                    </a:p>
                  </a:txBody>
                  <a:tcPr anchor="ctr" horzOverflow="overflow"/>
                </a:tc>
                <a:tc rowSpan="4">
                  <a:txBody>
                    <a:bodyPr/>
                    <a:lstStyle/>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L’alunno riconosce elementi significativi del passato del suo ambiente di vita.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Riconosce e esplora in modo via via più approfondito le tracce storiche presenti nel territorio e comprende l’importanza del patrimonio artistico e culturale.</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Usa la linea del tempo per organizzare informazioni, conoscenze, periodi e individuare successioni, contemporaneità, durate, periodizzazioni.</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Individua le relazioni tra gruppi umani e contesti spaziali.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Organizza le informazioni e le conoscenze, tematizzando e usando le concettualizzazioni pertinenti.</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Comprende i testi storici proposti e sa individuarne le caratteristiche.</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Usa carte geo-storiche, anche con l’ausilio di strumenti informatici.</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Racconta i fatti studiati e sa produrre semplici testi storici, anche con risorse digitali. </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Comprende avvenimenti, fatti e fenomeni delle società e civiltà che hanno caratterizzato la storia dell’umanità dal paleolitico alla fine del mondo antico con possibilità di apertura e di confronto con la contemporaneità.</a:t>
                      </a:r>
                    </a:p>
                    <a:p>
                      <a:pPr marL="171450" indent="-171450"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Comprende aspetti fondamentali del passato dell’Italia dal paleolitico alla fine dell’impero romano d’Occidente, con possibilità di apertura e di confronto con la contemporaneità.</a:t>
                      </a:r>
                    </a:p>
                  </a:txBody>
                  <a:tcPr anchor="ctr" horzOverflow="overflow"/>
                </a:tc>
                <a:extLst>
                  <a:ext uri="{0D108BD9-81ED-4DB2-BD59-A6C34878D82A}">
                    <a16:rowId xmlns:a16="http://schemas.microsoft.com/office/drawing/2014/main" val="10002"/>
                  </a:ext>
                </a:extLst>
              </a:tr>
              <a:tr h="101050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Organizzazione delle informazioni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Leggere e interpretare una carta storico-geografica relativa alle civiltà studiate.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Usare cronologie e carte storico-geografiche per rappresentare le conoscenze.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Leggere e confrontare i quadri storici delle civiltà affrontate.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Leggere una carta storico-geografica relativa alle civiltà studiate.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Usare le cronologie per rappresentare le conoscenze.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Leggere i quadri storici delle civiltà affrontate.</a:t>
                      </a:r>
                    </a:p>
                  </a:txBody>
                  <a:tcPr anchor="ctr" horzOverflow="overflow"/>
                </a:tc>
                <a:tc vMerge="1">
                  <a:txBody>
                    <a:bodyPr/>
                    <a:lstStyle/>
                    <a:p>
                      <a:endParaRPr lang="it-IT"/>
                    </a:p>
                  </a:txBody>
                  <a:tcPr anchor="ctr" horzOverflow="overflow"/>
                </a:tc>
                <a:extLst>
                  <a:ext uri="{0D108BD9-81ED-4DB2-BD59-A6C34878D82A}">
                    <a16:rowId xmlns:a16="http://schemas.microsoft.com/office/drawing/2014/main" val="10003"/>
                  </a:ext>
                </a:extLst>
              </a:tr>
              <a:tr h="1010508">
                <a:tc>
                  <a:txBody>
                    <a:bodyPr/>
                    <a:lstStyle/>
                    <a:p>
                      <a:pPr algn="ct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Strumenti concettuali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Usare il sistema di misura occidentale del tempo storico (avanti Cristo- dopo Cristo) e comprendere i sistemi di misura del tempo storico di altre civiltà.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Elaborare rappresentazioni sintetiche delle società studiate, mettendo in rilievo le relazioni fra gli elementi caratterizzanti</a:t>
                      </a:r>
                      <a:r>
                        <a:rPr lang="it-IT" sz="900" b="1" i="0" u="none" strike="noStrike" kern="1200" baseline="0" dirty="0">
                          <a:solidFill>
                            <a:schemeClr val="tx2">
                              <a:lumMod val="60000"/>
                              <a:lumOff val="40000"/>
                            </a:schemeClr>
                          </a:solidFill>
                          <a:latin typeface="Comic Sans MS" panose="030F0702030302020204" pitchFamily="66" charset="0"/>
                          <a:ea typeface="+mn-ea"/>
                          <a:cs typeface="+mn-cs"/>
                        </a:rPr>
                        <a:t>.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Saper collocare sulla linea del tempo il sistema di misura occidentale (avanti Cristo- dopo Cristo).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Individuare le relazioni fra elementi caratterizzanti delle civiltà studiate. 	</a:t>
                      </a:r>
                    </a:p>
                  </a:txBody>
                  <a:tcPr anchor="ctr" horzOverflow="overflow"/>
                </a:tc>
                <a:tc vMerge="1">
                  <a:txBody>
                    <a:bodyPr/>
                    <a:lstStyle/>
                    <a:p>
                      <a:endParaRPr lang="it-IT"/>
                    </a:p>
                  </a:txBody>
                  <a:tcPr anchor="ctr" horzOverflow="overflow"/>
                </a:tc>
                <a:extLst>
                  <a:ext uri="{0D108BD9-81ED-4DB2-BD59-A6C34878D82A}">
                    <a16:rowId xmlns:a16="http://schemas.microsoft.com/office/drawing/2014/main" val="10004"/>
                  </a:ext>
                </a:extLst>
              </a:tr>
              <a:tr h="1801341">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Produzione scritta e orale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Confrontare aspetti caratterizzanti le diverse società studiate anche in rapporto al presente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Ricavare e produrre informazioni da grafici, tabelle, carte storiche, reperti iconografici e consultare testi di genere diverso, manualistici e non, cartacei e digitali.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Esporre con coerenza conoscenze e concetti appresi, usando il linguaggio specifico della disciplina.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Elaborare in testi orali e scritti gli argomenti studiati, anche usando risorse digitali.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Individuare gli aspetti delle diverse società studiate.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Ricavare informazioni da grafici, carte storiche, reperti iconografici, e semplici testi di tipo manualistico cartaceo e digitale.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Esporre in modo semplice le conoscenze apprese anche con l’ ausilio di risorse digitali.</a:t>
                      </a:r>
                    </a:p>
                  </a:txBody>
                  <a:tcPr anchor="ctr" horzOverflow="overflow"/>
                </a:tc>
                <a:tc vMerge="1">
                  <a:txBody>
                    <a:bodyPr/>
                    <a:lstStyle/>
                    <a:p>
                      <a:endParaRPr lang="it-IT" dirty="0"/>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8324588" y="6469365"/>
            <a:ext cx="650810" cy="298326"/>
          </a:xfrm>
        </p:spPr>
        <p:txBody>
          <a:bodyPr/>
          <a:lstStyle/>
          <a:p>
            <a:fld id="{FF435FF0-A5BC-47FA-9B2B-A8C23C837CEF}" type="slidenum">
              <a:rPr lang="it-IT" smtClean="0"/>
              <a:pPr/>
              <a:t>8</a:t>
            </a:fld>
            <a:endParaRPr lang="it-IT" dirty="0"/>
          </a:p>
        </p:txBody>
      </p:sp>
    </p:spTree>
    <p:extLst>
      <p:ext uri="{BB962C8B-B14F-4D97-AF65-F5344CB8AC3E}">
        <p14:creationId xmlns:p14="http://schemas.microsoft.com/office/powerpoint/2010/main" val="361623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316038" y="188913"/>
            <a:ext cx="6094412" cy="738187"/>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PROGETTAZIONE ANNUALE PER LO SVILUPPO DI COMPETENZE</a:t>
            </a:r>
            <a:endParaRPr lang="it-IT" sz="1400" dirty="0">
              <a:solidFill>
                <a:schemeClr val="tx2">
                  <a:lumMod val="60000"/>
                  <a:lumOff val="40000"/>
                </a:schemeClr>
              </a:solidFill>
              <a:latin typeface="Comic Sans MS" panose="030F0702030302020204" pitchFamily="66" charset="0"/>
              <a:cs typeface="+mn-cs"/>
            </a:endParaRP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GEOGRAFIA</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Classe 5^</a:t>
            </a:r>
            <a:r>
              <a:rPr lang="it-IT" sz="1400" dirty="0">
                <a:solidFill>
                  <a:schemeClr val="tx2">
                    <a:lumMod val="60000"/>
                    <a:lumOff val="40000"/>
                  </a:schemeClr>
                </a:solidFill>
                <a:latin typeface="Comic Sans MS" panose="030F0702030302020204" pitchFamily="66" charset="0"/>
                <a:cs typeface="+mn-cs"/>
              </a:rPr>
              <a:t> </a:t>
            </a:r>
          </a:p>
        </p:txBody>
      </p:sp>
      <p:graphicFrame>
        <p:nvGraphicFramePr>
          <p:cNvPr id="50241" name="Group 65"/>
          <p:cNvGraphicFramePr>
            <a:graphicFrameLocks noGrp="1"/>
          </p:cNvGraphicFramePr>
          <p:nvPr>
            <p:extLst>
              <p:ext uri="{D42A27DB-BD31-4B8C-83A1-F6EECF244321}">
                <p14:modId xmlns:p14="http://schemas.microsoft.com/office/powerpoint/2010/main" val="1752035848"/>
              </p:ext>
            </p:extLst>
          </p:nvPr>
        </p:nvGraphicFramePr>
        <p:xfrm>
          <a:off x="251520" y="981075"/>
          <a:ext cx="8640761" cy="5200283"/>
        </p:xfrm>
        <a:graphic>
          <a:graphicData uri="http://schemas.openxmlformats.org/drawingml/2006/table">
            <a:tbl>
              <a:tblPr>
                <a:tableStyleId>{BC89EF96-8CEA-46FF-86C4-4CE0E7609802}</a:tableStyleId>
              </a:tblPr>
              <a:tblGrid>
                <a:gridCol w="1080120">
                  <a:extLst>
                    <a:ext uri="{9D8B030D-6E8A-4147-A177-3AD203B41FA5}">
                      <a16:colId xmlns:a16="http://schemas.microsoft.com/office/drawing/2014/main" val="20000"/>
                    </a:ext>
                  </a:extLst>
                </a:gridCol>
                <a:gridCol w="2690025">
                  <a:extLst>
                    <a:ext uri="{9D8B030D-6E8A-4147-A177-3AD203B41FA5}">
                      <a16:colId xmlns:a16="http://schemas.microsoft.com/office/drawing/2014/main" val="20001"/>
                    </a:ext>
                  </a:extLst>
                </a:gridCol>
                <a:gridCol w="2422543">
                  <a:extLst>
                    <a:ext uri="{9D8B030D-6E8A-4147-A177-3AD203B41FA5}">
                      <a16:colId xmlns:a16="http://schemas.microsoft.com/office/drawing/2014/main" val="20002"/>
                    </a:ext>
                  </a:extLst>
                </a:gridCol>
                <a:gridCol w="2448073">
                  <a:extLst>
                    <a:ext uri="{9D8B030D-6E8A-4147-A177-3AD203B41FA5}">
                      <a16:colId xmlns:a16="http://schemas.microsoft.com/office/drawing/2014/main" val="20003"/>
                    </a:ext>
                  </a:extLst>
                </a:gridCol>
              </a:tblGrid>
              <a:tr h="719733">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16" marB="4571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16" marB="4571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16" marB="4571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QUINTA</a:t>
                      </a:r>
                    </a:p>
                  </a:txBody>
                  <a:tcPr marL="91438" marR="91438" marT="45716" marB="45716" anchor="ctr" horzOverflow="overflow"/>
                </a:tc>
                <a:extLst>
                  <a:ext uri="{0D108BD9-81ED-4DB2-BD59-A6C34878D82A}">
                    <a16:rowId xmlns:a16="http://schemas.microsoft.com/office/drawing/2014/main" val="10001"/>
                  </a:ext>
                </a:extLst>
              </a:tr>
              <a:tr h="587077">
                <a:tc>
                  <a:txBody>
                    <a:bodyPr/>
                    <a:lstStyle/>
                    <a:p>
                      <a:pPr algn="ctr">
                        <a:lnSpc>
                          <a:spcPct val="115000"/>
                        </a:lnSpc>
                        <a:spcAft>
                          <a:spcPts val="1000"/>
                        </a:spcAft>
                      </a:pPr>
                      <a:r>
                        <a:rPr lang="it-IT" sz="800" b="1" dirty="0">
                          <a:solidFill>
                            <a:schemeClr val="tx2">
                              <a:lumMod val="60000"/>
                              <a:lumOff val="40000"/>
                            </a:schemeClr>
                          </a:solidFill>
                          <a:effectLst/>
                          <a:latin typeface="Comic Sans MS" panose="030F0702030302020204" pitchFamily="66" charset="0"/>
                          <a:ea typeface="Calibri"/>
                          <a:cs typeface="Times New Roman"/>
                        </a:rPr>
                        <a:t>ORIENTAMENTO</a:t>
                      </a:r>
                      <a:endParaRPr lang="it-IT" sz="800" dirty="0">
                        <a:solidFill>
                          <a:schemeClr val="tx2">
                            <a:lumMod val="60000"/>
                            <a:lumOff val="40000"/>
                          </a:schemeClr>
                        </a:solidFill>
                        <a:effectLst/>
                        <a:latin typeface="Comic Sans MS" panose="030F0702030302020204" pitchFamily="66" charset="0"/>
                        <a:ea typeface="Calibri"/>
                        <a:cs typeface="Times New Roman"/>
                      </a:endParaRPr>
                    </a:p>
                  </a:txBody>
                  <a:tcPr marT="45715" marB="45715" anchor="ctr"/>
                </a:tc>
                <a:tc>
                  <a:txBody>
                    <a:bodyPr/>
                    <a:lstStyle/>
                    <a:p>
                      <a:pPr marL="171450" lvl="0" indent="-171450" algn="just">
                        <a:lnSpc>
                          <a:spcPct val="115000"/>
                        </a:lnSpc>
                        <a:spcAft>
                          <a:spcPts val="100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cs typeface="Times New Roman"/>
                        </a:rPr>
                        <a:t>Orientarsi nello spazio e sulle carte, utilizzando la bussola, i punti cardinali e le coordinate geografiche. </a:t>
                      </a:r>
                    </a:p>
                  </a:txBody>
                  <a:tcPr marT="45715" marB="45715" anchor="ctr"/>
                </a:tc>
                <a:tc>
                  <a:txBody>
                    <a:bodyPr/>
                    <a:lstStyle/>
                    <a:p>
                      <a:pPr marL="173038" lvl="0" indent="-173038" algn="just">
                        <a:lnSpc>
                          <a:spcPct val="115000"/>
                        </a:lnSpc>
                        <a:spcAft>
                          <a:spcPts val="0"/>
                        </a:spcAft>
                        <a:buFont typeface="Symbol"/>
                        <a:buChar char=""/>
                      </a:pPr>
                      <a:r>
                        <a:rPr lang="it-IT" sz="800" dirty="0">
                          <a:solidFill>
                            <a:schemeClr val="tx2">
                              <a:lumMod val="60000"/>
                              <a:lumOff val="40000"/>
                            </a:schemeClr>
                          </a:solidFill>
                          <a:effectLst/>
                          <a:latin typeface="Comic Sans MS" panose="030F0702030302020204" pitchFamily="66" charset="0"/>
                          <a:ea typeface="Calibri"/>
                          <a:cs typeface="Times New Roman"/>
                        </a:rPr>
                        <a:t>Muoversi consapevolmente nello spazio, sapendosi orientare attraverso punti di riferimento e organizzatori topologici. </a:t>
                      </a:r>
                    </a:p>
                  </a:txBody>
                  <a:tcPr marT="45715" marB="45715" anchor="ctr"/>
                </a:tc>
                <a:tc rowSpan="4">
                  <a:txBody>
                    <a:bodyPr/>
                    <a:lstStyle/>
                    <a:p>
                      <a:pPr marL="88900" indent="-88900" algn="just">
                        <a:buFont typeface="Arial"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L’alunno si orienta nello spazio circostante e sulle carte geografiche, utilizzando riferimenti topologici e punti cardinali. </a:t>
                      </a:r>
                    </a:p>
                    <a:p>
                      <a:pPr marL="88900" indent="-88900" algn="just">
                        <a:buFont typeface="Arial"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 Utilizza il linguaggio della </a:t>
                      </a:r>
                      <a:r>
                        <a:rPr lang="it-IT" sz="900" kern="1200" dirty="0" err="1">
                          <a:solidFill>
                            <a:schemeClr val="tx2">
                              <a:lumMod val="60000"/>
                              <a:lumOff val="40000"/>
                            </a:schemeClr>
                          </a:solidFill>
                          <a:effectLst/>
                          <a:latin typeface="Comic Sans MS" panose="030F0702030302020204" pitchFamily="66" charset="0"/>
                          <a:ea typeface="+mn-ea"/>
                          <a:cs typeface="+mn-cs"/>
                        </a:rPr>
                        <a:t>geo-graficità</a:t>
                      </a:r>
                      <a:r>
                        <a:rPr lang="it-IT" sz="900" kern="1200" dirty="0">
                          <a:solidFill>
                            <a:schemeClr val="tx2">
                              <a:lumMod val="60000"/>
                              <a:lumOff val="40000"/>
                            </a:schemeClr>
                          </a:solidFill>
                          <a:effectLst/>
                          <a:latin typeface="Comic Sans MS" panose="030F0702030302020204" pitchFamily="66" charset="0"/>
                          <a:ea typeface="+mn-ea"/>
                          <a:cs typeface="+mn-cs"/>
                        </a:rPr>
                        <a:t> per interpretare carte geografiche e globo terrestre, realizzare semplici schizzi cartografici e carte tematiche, progettare percorsi e itinerari di viaggio.</a:t>
                      </a:r>
                    </a:p>
                    <a:p>
                      <a:pPr marL="88900" indent="-88900" algn="just">
                        <a:buFont typeface="Arial"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 Ricava informazioni geografiche da una pluralità di fonti (cartografiche e satellitari, tecnologie digitali, fotografiche, artistico-letterarie). </a:t>
                      </a:r>
                    </a:p>
                    <a:p>
                      <a:pPr marL="88900" indent="-88900" algn="just">
                        <a:buFont typeface="Arial"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 Riconosce e denomina i principali “oggetti” geografici fisici (fiumi, monti, pianure, coste, colline, laghi, mari, oceani, ecc.).</a:t>
                      </a:r>
                    </a:p>
                    <a:p>
                      <a:pPr marL="88900" indent="-88900" algn="just">
                        <a:buFont typeface="Arial"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 Individua i caratteri che connotano i paesaggi (di montagna, collina, pianura, vulcanici, ecc.) con particolare attenzione a quelli italiani, e individua analogie e differenze con i principali paesaggi europei e di altri continenti.</a:t>
                      </a:r>
                    </a:p>
                    <a:p>
                      <a:pPr marL="88900" indent="-88900" algn="just">
                        <a:buFont typeface="Arial"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 Coglie nei paesaggi mondiali della storia le progressive trasformazioni operate dall’uomo sul paesaggio naturale. </a:t>
                      </a:r>
                    </a:p>
                    <a:p>
                      <a:pPr marL="88900" indent="-88900" algn="just">
                        <a:buFont typeface="Arial"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 Si rende conto che lo spazio geografico è un sistema territoriale, costituito da elementi fisici e antropici legati da rapporti di connessione e/o di interdipendenza.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marT="45715" marB="45715" anchor="ctr"/>
                </a:tc>
                <a:extLst>
                  <a:ext uri="{0D108BD9-81ED-4DB2-BD59-A6C34878D82A}">
                    <a16:rowId xmlns:a16="http://schemas.microsoft.com/office/drawing/2014/main" val="10002"/>
                  </a:ext>
                </a:extLst>
              </a:tr>
              <a:tr h="1738064">
                <a:tc>
                  <a:txBody>
                    <a:bodyPr/>
                    <a:lstStyle/>
                    <a:p>
                      <a:pPr algn="ctr">
                        <a:lnSpc>
                          <a:spcPct val="115000"/>
                        </a:lnSpc>
                        <a:spcAft>
                          <a:spcPts val="0"/>
                        </a:spcAft>
                      </a:pPr>
                      <a:r>
                        <a:rPr lang="it-IT" sz="800" b="1" dirty="0">
                          <a:solidFill>
                            <a:schemeClr val="tx2">
                              <a:lumMod val="60000"/>
                              <a:lumOff val="40000"/>
                            </a:schemeClr>
                          </a:solidFill>
                          <a:effectLst/>
                          <a:latin typeface="Comic Sans MS" panose="030F0702030302020204" pitchFamily="66" charset="0"/>
                          <a:ea typeface="Calibri"/>
                          <a:cs typeface="Times New Roman"/>
                        </a:rPr>
                        <a:t>LINGUAGGIO SPECIFICO </a:t>
                      </a:r>
                      <a:endParaRPr lang="it-IT" sz="800" dirty="0">
                        <a:solidFill>
                          <a:schemeClr val="tx2">
                            <a:lumMod val="60000"/>
                            <a:lumOff val="40000"/>
                          </a:schemeClr>
                        </a:solidFill>
                        <a:effectLst/>
                        <a:latin typeface="Comic Sans MS" panose="030F0702030302020204" pitchFamily="66" charset="0"/>
                        <a:ea typeface="Calibri"/>
                        <a:cs typeface="Times New Roman"/>
                      </a:endParaRPr>
                    </a:p>
                  </a:txBody>
                  <a:tcPr marT="45715" marB="45715" anchor="ctr"/>
                </a:tc>
                <a:tc>
                  <a:txBody>
                    <a:bodyPr/>
                    <a:lstStyle/>
                    <a:p>
                      <a:pPr marL="173038" lvl="0" indent="-173038" algn="just">
                        <a:lnSpc>
                          <a:spcPts val="1260"/>
                        </a:lnSpc>
                        <a:spcAft>
                          <a:spcPts val="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cs typeface="Times New Roman"/>
                        </a:rPr>
                        <a:t>Leggere e interpretare carte geografiche a diversa scala, carte tematiche, grafici.</a:t>
                      </a:r>
                    </a:p>
                    <a:p>
                      <a:pPr marL="173038" lvl="0" indent="-173038" algn="just">
                        <a:lnSpc>
                          <a:spcPts val="1260"/>
                        </a:lnSpc>
                        <a:spcAft>
                          <a:spcPts val="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cs typeface="Times New Roman"/>
                        </a:rPr>
                        <a:t>Ricavare informazioni dagli strumenti propri della disciplina (carte geografiche, tematiche, tabelle, fotografie, ecc.). </a:t>
                      </a:r>
                    </a:p>
                    <a:p>
                      <a:pPr marL="173038" lvl="0" indent="-173038" algn="just">
                        <a:lnSpc>
                          <a:spcPct val="100000"/>
                        </a:lnSpc>
                        <a:spcAft>
                          <a:spcPts val="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cs typeface="Times New Roman"/>
                        </a:rPr>
                        <a:t>Comprendere alcune relazioni essenziali tra situazioni ambientali, culturali, socio-politiche e umane (anche guidato). </a:t>
                      </a:r>
                    </a:p>
                    <a:p>
                      <a:pPr marL="173038" lvl="0" indent="-173038" algn="just">
                        <a:lnSpc>
                          <a:spcPct val="100000"/>
                        </a:lnSpc>
                        <a:spcAft>
                          <a:spcPts val="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cs typeface="Times New Roman"/>
                        </a:rPr>
                        <a:t>Localizzare sulla carta geografica dell’Italia la posizione delle regioni fisiche e amministrative. </a:t>
                      </a:r>
                    </a:p>
                    <a:p>
                      <a:pPr marL="173038" lvl="0" indent="-173038" algn="just">
                        <a:lnSpc>
                          <a:spcPct val="100000"/>
                        </a:lnSpc>
                        <a:spcAft>
                          <a:spcPts val="100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cs typeface="Times New Roman"/>
                        </a:rPr>
                        <a:t>Comprendere ed usare la terminologia specifica. </a:t>
                      </a:r>
                    </a:p>
                  </a:txBody>
                  <a:tcPr marT="45715" marB="45715" anchor="ctr"/>
                </a:tc>
                <a:tc>
                  <a:txBody>
                    <a:bodyPr/>
                    <a:lstStyle/>
                    <a:p>
                      <a:pPr marL="173038" lvl="0" indent="-173038" algn="just">
                        <a:lnSpc>
                          <a:spcPct val="115000"/>
                        </a:lnSpc>
                        <a:spcAft>
                          <a:spcPts val="0"/>
                        </a:spcAft>
                        <a:buFont typeface="Symbol"/>
                        <a:buChar char=""/>
                      </a:pPr>
                      <a:r>
                        <a:rPr lang="it-IT" sz="800" dirty="0">
                          <a:solidFill>
                            <a:schemeClr val="tx2">
                              <a:lumMod val="60000"/>
                              <a:lumOff val="40000"/>
                            </a:schemeClr>
                          </a:solidFill>
                          <a:effectLst/>
                          <a:latin typeface="Comic Sans MS" panose="030F0702030302020204" pitchFamily="66" charset="0"/>
                          <a:ea typeface="Calibri"/>
                          <a:cs typeface="Times New Roman"/>
                        </a:rPr>
                        <a:t>Leggere carte geografiche e tematiche. </a:t>
                      </a:r>
                    </a:p>
                    <a:p>
                      <a:pPr marL="173038" lvl="0" indent="-173038" algn="just">
                        <a:lnSpc>
                          <a:spcPct val="115000"/>
                        </a:lnSpc>
                        <a:spcAft>
                          <a:spcPts val="0"/>
                        </a:spcAft>
                        <a:buFont typeface="Symbol"/>
                        <a:buChar char=""/>
                      </a:pPr>
                      <a:r>
                        <a:rPr lang="it-IT" sz="800" dirty="0">
                          <a:solidFill>
                            <a:schemeClr val="tx2">
                              <a:lumMod val="60000"/>
                              <a:lumOff val="40000"/>
                            </a:schemeClr>
                          </a:solidFill>
                          <a:effectLst/>
                          <a:latin typeface="Comic Sans MS" panose="030F0702030302020204" pitchFamily="66" charset="0"/>
                          <a:ea typeface="Calibri"/>
                          <a:cs typeface="Times New Roman"/>
                        </a:rPr>
                        <a:t>Ricavare informazioni dagli strumenti propri della disciplina (carte geografiche, tematiche, fotografie, ecc.). </a:t>
                      </a:r>
                    </a:p>
                    <a:p>
                      <a:pPr marL="173038" lvl="0" indent="-173038" algn="just">
                        <a:lnSpc>
                          <a:spcPct val="115000"/>
                        </a:lnSpc>
                        <a:spcAft>
                          <a:spcPts val="0"/>
                        </a:spcAft>
                        <a:buFont typeface="Symbol"/>
                        <a:buChar char=""/>
                      </a:pPr>
                      <a:r>
                        <a:rPr lang="it-IT" sz="800" dirty="0">
                          <a:solidFill>
                            <a:schemeClr val="tx2">
                              <a:lumMod val="60000"/>
                              <a:lumOff val="40000"/>
                            </a:schemeClr>
                          </a:solidFill>
                          <a:effectLst/>
                          <a:latin typeface="Comic Sans MS" panose="030F0702030302020204" pitchFamily="66" charset="0"/>
                          <a:ea typeface="Calibri"/>
                          <a:cs typeface="Times New Roman"/>
                        </a:rPr>
                        <a:t>Comprendere ed usare la terminologia specifica essenziale.  </a:t>
                      </a:r>
                    </a:p>
                  </a:txBody>
                  <a:tcPr marT="45715" marB="45715" anchor="ctr"/>
                </a:tc>
                <a:tc vMerge="1">
                  <a:txBody>
                    <a:bodyPr/>
                    <a:lstStyle/>
                    <a:p>
                      <a:pPr marL="173038" lvl="0" indent="-173038" algn="l">
                        <a:lnSpc>
                          <a:spcPct val="115000"/>
                        </a:lnSpc>
                        <a:spcAft>
                          <a:spcPts val="0"/>
                        </a:spcAft>
                        <a:buFont typeface="Symbol"/>
                        <a:buChar char=""/>
                      </a:pPr>
                      <a:endParaRPr lang="it-IT" sz="1050" dirty="0">
                        <a:solidFill>
                          <a:schemeClr val="tx2">
                            <a:lumMod val="60000"/>
                            <a:lumOff val="40000"/>
                          </a:schemeClr>
                        </a:solidFill>
                        <a:effectLst/>
                        <a:latin typeface="Comic Sans MS" panose="030F0702030302020204" pitchFamily="66" charset="0"/>
                        <a:ea typeface="Calibri"/>
                        <a:cs typeface="Times New Roman"/>
                      </a:endParaRPr>
                    </a:p>
                  </a:txBody>
                  <a:tcPr marT="45715" marB="45715" anchor="ctr"/>
                </a:tc>
                <a:extLst>
                  <a:ext uri="{0D108BD9-81ED-4DB2-BD59-A6C34878D82A}">
                    <a16:rowId xmlns:a16="http://schemas.microsoft.com/office/drawing/2014/main" val="10003"/>
                  </a:ext>
                </a:extLst>
              </a:tr>
              <a:tr h="670998">
                <a:tc>
                  <a:txBody>
                    <a:bodyPr/>
                    <a:lstStyle/>
                    <a:p>
                      <a:pPr algn="ctr">
                        <a:lnSpc>
                          <a:spcPct val="115000"/>
                        </a:lnSpc>
                        <a:spcAft>
                          <a:spcPts val="0"/>
                        </a:spcAft>
                      </a:pPr>
                      <a:r>
                        <a:rPr lang="it-IT" sz="800" b="1" dirty="0">
                          <a:solidFill>
                            <a:schemeClr val="tx2">
                              <a:lumMod val="60000"/>
                              <a:lumOff val="40000"/>
                            </a:schemeClr>
                          </a:solidFill>
                          <a:effectLst/>
                          <a:latin typeface="Comic Sans MS" panose="030F0702030302020204" pitchFamily="66" charset="0"/>
                          <a:ea typeface="Calibri"/>
                          <a:cs typeface="Times New Roman"/>
                        </a:rPr>
                        <a:t>PAESAGGIO GEOGRAFICO</a:t>
                      </a:r>
                      <a:endParaRPr lang="it-IT" sz="800" dirty="0">
                        <a:solidFill>
                          <a:schemeClr val="tx2">
                            <a:lumMod val="60000"/>
                            <a:lumOff val="40000"/>
                          </a:schemeClr>
                        </a:solidFill>
                        <a:effectLst/>
                        <a:latin typeface="Comic Sans MS" panose="030F0702030302020204" pitchFamily="66" charset="0"/>
                        <a:ea typeface="Calibri"/>
                        <a:cs typeface="Times New Roman"/>
                      </a:endParaRPr>
                    </a:p>
                  </a:txBody>
                  <a:tcPr marT="45715" marB="45715" anchor="ctr"/>
                </a:tc>
                <a:tc>
                  <a:txBody>
                    <a:bodyPr/>
                    <a:lstStyle/>
                    <a:p>
                      <a:pPr marL="171450" indent="-171450" algn="jus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cs typeface="Calibri"/>
                        </a:rPr>
                        <a:t>Conoscere e descrivere gli elementi caratterizzanti i principali paesaggi italiani, europei e mondiali.</a:t>
                      </a:r>
                      <a:endParaRPr lang="it-IT" sz="800" dirty="0">
                        <a:solidFill>
                          <a:schemeClr val="tx2">
                            <a:lumMod val="60000"/>
                            <a:lumOff val="40000"/>
                          </a:schemeClr>
                        </a:solidFill>
                        <a:latin typeface="Comic Sans MS" panose="030F0702030302020204" pitchFamily="66" charset="0"/>
                      </a:endParaRPr>
                    </a:p>
                  </a:txBody>
                  <a:tcPr marT="45715" marB="45715" anchor="ctr"/>
                </a:tc>
                <a:tc>
                  <a:txBody>
                    <a:bodyPr/>
                    <a:lstStyle/>
                    <a:p>
                      <a:pPr marL="173038" lvl="0" indent="-173038" algn="just">
                        <a:lnSpc>
                          <a:spcPct val="115000"/>
                        </a:lnSpc>
                        <a:spcAft>
                          <a:spcPts val="0"/>
                        </a:spcAft>
                        <a:buFont typeface="Symbol"/>
                        <a:buChar char=""/>
                      </a:pPr>
                      <a:r>
                        <a:rPr lang="it-IT" sz="800" dirty="0">
                          <a:solidFill>
                            <a:schemeClr val="tx2">
                              <a:lumMod val="60000"/>
                              <a:lumOff val="40000"/>
                            </a:schemeClr>
                          </a:solidFill>
                          <a:effectLst/>
                          <a:latin typeface="Comic Sans MS" panose="030F0702030302020204" pitchFamily="66" charset="0"/>
                          <a:ea typeface="Calibri"/>
                          <a:cs typeface="Calibri"/>
                        </a:rPr>
                        <a:t>Conoscere e descrivere gli elementi caratterizzanti</a:t>
                      </a:r>
                      <a:r>
                        <a:rPr lang="it-IT" sz="800" dirty="0">
                          <a:solidFill>
                            <a:schemeClr val="tx2">
                              <a:lumMod val="60000"/>
                              <a:lumOff val="40000"/>
                            </a:schemeClr>
                          </a:solidFill>
                          <a:effectLst/>
                          <a:latin typeface="Comic Sans MS" panose="030F0702030302020204" pitchFamily="66" charset="0"/>
                          <a:ea typeface="Calibri"/>
                          <a:cs typeface="Times New Roman"/>
                        </a:rPr>
                        <a:t> dei principali paesaggi geografici italiani. </a:t>
                      </a:r>
                    </a:p>
                  </a:txBody>
                  <a:tcPr marT="45715" marB="45715" anchor="ctr"/>
                </a:tc>
                <a:tc vMerge="1">
                  <a:txBody>
                    <a:bodyPr/>
                    <a:lstStyle/>
                    <a:p>
                      <a:pPr marL="173038" lvl="0" indent="-173038" algn="l">
                        <a:lnSpc>
                          <a:spcPct val="115000"/>
                        </a:lnSpc>
                        <a:spcAft>
                          <a:spcPts val="0"/>
                        </a:spcAft>
                        <a:buFont typeface="Symbol"/>
                        <a:buChar char=""/>
                      </a:pPr>
                      <a:endParaRPr lang="it-IT" sz="1050" dirty="0">
                        <a:solidFill>
                          <a:schemeClr val="tx2">
                            <a:lumMod val="60000"/>
                            <a:lumOff val="40000"/>
                          </a:schemeClr>
                        </a:solidFill>
                        <a:effectLst/>
                        <a:latin typeface="Comic Sans MS" panose="030F0702030302020204" pitchFamily="66" charset="0"/>
                        <a:ea typeface="Calibri"/>
                        <a:cs typeface="Times New Roman"/>
                      </a:endParaRPr>
                    </a:p>
                  </a:txBody>
                  <a:tcPr marT="45715" marB="45715" anchor="ctr"/>
                </a:tc>
                <a:extLst>
                  <a:ext uri="{0D108BD9-81ED-4DB2-BD59-A6C34878D82A}">
                    <a16:rowId xmlns:a16="http://schemas.microsoft.com/office/drawing/2014/main" val="10004"/>
                  </a:ext>
                </a:extLst>
              </a:tr>
              <a:tr h="1209520">
                <a:tc>
                  <a:txBody>
                    <a:bodyPr/>
                    <a:lstStyle/>
                    <a:p>
                      <a:pPr algn="ctr">
                        <a:lnSpc>
                          <a:spcPct val="115000"/>
                        </a:lnSpc>
                        <a:spcAft>
                          <a:spcPts val="0"/>
                        </a:spcAft>
                      </a:pPr>
                      <a:r>
                        <a:rPr lang="it-IT" sz="800" b="1" dirty="0">
                          <a:solidFill>
                            <a:schemeClr val="tx2">
                              <a:lumMod val="60000"/>
                              <a:lumOff val="40000"/>
                            </a:schemeClr>
                          </a:solidFill>
                          <a:effectLst/>
                          <a:latin typeface="Comic Sans MS" panose="030F0702030302020204" pitchFamily="66" charset="0"/>
                          <a:ea typeface="Calibri"/>
                          <a:cs typeface="Calibri"/>
                        </a:rPr>
                        <a:t>REGIONE E</a:t>
                      </a:r>
                      <a:endParaRPr lang="it-IT" sz="800" dirty="0">
                        <a:solidFill>
                          <a:schemeClr val="tx2">
                            <a:lumMod val="60000"/>
                            <a:lumOff val="40000"/>
                          </a:schemeClr>
                        </a:solidFill>
                        <a:effectLst/>
                        <a:latin typeface="Comic Sans MS" panose="030F0702030302020204" pitchFamily="66" charset="0"/>
                        <a:ea typeface="Calibri"/>
                        <a:cs typeface="Times New Roman"/>
                      </a:endParaRPr>
                    </a:p>
                    <a:p>
                      <a:pPr algn="ctr">
                        <a:lnSpc>
                          <a:spcPct val="115000"/>
                        </a:lnSpc>
                        <a:spcAft>
                          <a:spcPts val="0"/>
                        </a:spcAft>
                      </a:pPr>
                      <a:r>
                        <a:rPr lang="it-IT" sz="800" b="1" dirty="0">
                          <a:solidFill>
                            <a:schemeClr val="tx2">
                              <a:lumMod val="60000"/>
                              <a:lumOff val="40000"/>
                            </a:schemeClr>
                          </a:solidFill>
                          <a:effectLst/>
                          <a:latin typeface="Comic Sans MS" panose="030F0702030302020204" pitchFamily="66" charset="0"/>
                          <a:ea typeface="Calibri"/>
                          <a:cs typeface="Calibri"/>
                        </a:rPr>
                        <a:t>SISTEMA TERRITORIALE</a:t>
                      </a:r>
                      <a:endParaRPr lang="it-IT" sz="800" dirty="0">
                        <a:solidFill>
                          <a:schemeClr val="tx2">
                            <a:lumMod val="60000"/>
                            <a:lumOff val="40000"/>
                          </a:schemeClr>
                        </a:solidFill>
                        <a:effectLst/>
                        <a:latin typeface="Comic Sans MS" panose="030F0702030302020204" pitchFamily="66" charset="0"/>
                        <a:ea typeface="Calibri"/>
                        <a:cs typeface="Times New Roman"/>
                      </a:endParaRPr>
                    </a:p>
                  </a:txBody>
                  <a:tcPr marT="45715" marB="45715" anchor="ctr"/>
                </a:tc>
                <a:tc>
                  <a:txBody>
                    <a:bodyPr/>
                    <a:lstStyle/>
                    <a:p>
                      <a:pPr marL="173038" lvl="0" indent="-173038" algn="just">
                        <a:spcAft>
                          <a:spcPts val="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rPr>
                        <a:t>Conoscere e localizzare i principali “oggetti” geografici fisici ed antropici dell’Italia, in quanto connessi ed interdipendenti tra loro. </a:t>
                      </a:r>
                    </a:p>
                    <a:p>
                      <a:pPr marL="173038" lvl="0" indent="-173038" algn="just">
                        <a:spcAft>
                          <a:spcPts val="0"/>
                        </a:spcAft>
                        <a:buFont typeface="Wingdings" panose="05000000000000000000" pitchFamily="2" charset="2"/>
                        <a:buChar char="Ø"/>
                      </a:pPr>
                      <a:r>
                        <a:rPr lang="it-IT" sz="800" dirty="0">
                          <a:solidFill>
                            <a:schemeClr val="tx2">
                              <a:lumMod val="60000"/>
                              <a:lumOff val="40000"/>
                            </a:schemeClr>
                          </a:solidFill>
                          <a:effectLst/>
                          <a:latin typeface="Comic Sans MS" panose="030F0702030302020204" pitchFamily="66" charset="0"/>
                          <a:ea typeface="Calibri"/>
                        </a:rPr>
                        <a:t>Conoscere ed applicare il concetto di regione geografica dal punto di vista: fisico, climatico, storico-culturale ed amministrativo. </a:t>
                      </a:r>
                    </a:p>
                    <a:p>
                      <a:pPr marL="173038" lvl="0" indent="-173038" algn="just">
                        <a:spcAft>
                          <a:spcPts val="0"/>
                        </a:spcAft>
                        <a:buFont typeface="Wingdings" panose="05000000000000000000" pitchFamily="2" charset="2"/>
                        <a:buChar char="Ø"/>
                      </a:pPr>
                      <a:r>
                        <a:rPr lang="it-IT" sz="800" kern="1200" dirty="0">
                          <a:solidFill>
                            <a:schemeClr val="tx2">
                              <a:lumMod val="60000"/>
                              <a:lumOff val="40000"/>
                            </a:schemeClr>
                          </a:solidFill>
                          <a:effectLst/>
                          <a:latin typeface="Comic Sans MS" panose="030F0702030302020204" pitchFamily="66" charset="0"/>
                          <a:ea typeface="+mn-ea"/>
                          <a:cs typeface="+mn-cs"/>
                        </a:rPr>
                        <a:t>Conoscere e valorizzare il patrimonio naturale e culturale della</a:t>
                      </a:r>
                      <a:r>
                        <a:rPr lang="it-IT" sz="800" kern="1200" baseline="0" dirty="0">
                          <a:solidFill>
                            <a:schemeClr val="tx2">
                              <a:lumMod val="60000"/>
                              <a:lumOff val="40000"/>
                            </a:schemeClr>
                          </a:solidFill>
                          <a:effectLst/>
                          <a:latin typeface="Comic Sans MS" panose="030F0702030302020204" pitchFamily="66" charset="0"/>
                          <a:ea typeface="+mn-ea"/>
                          <a:cs typeface="+mn-cs"/>
                        </a:rPr>
                        <a:t> nostra regione.</a:t>
                      </a:r>
                      <a:endParaRPr lang="it-IT" sz="800" dirty="0">
                        <a:solidFill>
                          <a:schemeClr val="tx2">
                            <a:lumMod val="60000"/>
                            <a:lumOff val="40000"/>
                          </a:schemeClr>
                        </a:solidFill>
                        <a:effectLst/>
                        <a:latin typeface="Comic Sans MS" panose="030F0702030302020204" pitchFamily="66" charset="0"/>
                        <a:ea typeface="Calibri"/>
                      </a:endParaRPr>
                    </a:p>
                  </a:txBody>
                  <a:tcPr marL="89535" marR="89535" marT="0" marB="0" anchor="ctr"/>
                </a:tc>
                <a:tc>
                  <a:txBody>
                    <a:bodyPr/>
                    <a:lstStyle/>
                    <a:p>
                      <a:pPr marL="173038" lvl="0" indent="-173038" algn="just">
                        <a:spcAft>
                          <a:spcPts val="0"/>
                        </a:spcAft>
                        <a:buFont typeface="Symbol"/>
                        <a:buChar char=""/>
                      </a:pPr>
                      <a:r>
                        <a:rPr lang="it-IT" sz="800" dirty="0">
                          <a:solidFill>
                            <a:schemeClr val="tx2">
                              <a:lumMod val="60000"/>
                              <a:lumOff val="40000"/>
                            </a:schemeClr>
                          </a:solidFill>
                          <a:effectLst/>
                          <a:latin typeface="Comic Sans MS" panose="030F0702030302020204" pitchFamily="66" charset="0"/>
                          <a:ea typeface="Calibri"/>
                        </a:rPr>
                        <a:t>Comprendere semplici relazioni tra alcune componenti del paesaggio (clima, altitudine, vegetazione, vicinanza al mare). </a:t>
                      </a:r>
                    </a:p>
                  </a:txBody>
                  <a:tcPr marL="89535" marR="89535" marT="0" marB="0" anchor="ctr"/>
                </a:tc>
                <a:tc vMerge="1">
                  <a:txBody>
                    <a:bodyPr/>
                    <a:lstStyle/>
                    <a:p>
                      <a:pPr marL="173038" lvl="0" indent="-173038" algn="l">
                        <a:spcAft>
                          <a:spcPts val="0"/>
                        </a:spcAft>
                        <a:buFont typeface="Symbol"/>
                        <a:buChar char=""/>
                      </a:pPr>
                      <a:endParaRPr lang="it-IT" sz="1050" dirty="0">
                        <a:solidFill>
                          <a:schemeClr val="tx2">
                            <a:lumMod val="60000"/>
                            <a:lumOff val="40000"/>
                          </a:schemeClr>
                        </a:solidFill>
                        <a:effectLst/>
                        <a:latin typeface="Comic Sans MS" panose="030F0702030302020204" pitchFamily="66" charset="0"/>
                        <a:ea typeface="Calibri"/>
                      </a:endParaRPr>
                    </a:p>
                  </a:txBody>
                  <a:tcPr marL="89535" marR="89535" marT="0" marB="0" anchor="ctr"/>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6553200" y="6448425"/>
            <a:ext cx="2133600" cy="365125"/>
          </a:xfrm>
        </p:spPr>
        <p:txBody>
          <a:bodyPr/>
          <a:lstStyle/>
          <a:p>
            <a:pPr>
              <a:defRPr/>
            </a:pPr>
            <a:fld id="{B19088B8-92BF-402D-887E-8975A624A023}" type="slidenum">
              <a:rPr lang="it-IT"/>
              <a:pPr>
                <a:defRPr/>
              </a:pPr>
              <a:t>9</a:t>
            </a:fld>
            <a:endParaRPr lang="it-IT" dirty="0"/>
          </a:p>
        </p:txBody>
      </p:sp>
    </p:spTree>
    <p:custDataLst>
      <p:tags r:id="rId1"/>
    </p:custDataLst>
    <p:extLst>
      <p:ext uri="{BB962C8B-B14F-4D97-AF65-F5344CB8AC3E}">
        <p14:creationId xmlns:p14="http://schemas.microsoft.com/office/powerpoint/2010/main" val="626446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TotalTime>
  <Words>7738</Words>
  <Application>Microsoft Office PowerPoint</Application>
  <PresentationFormat>Presentazione su schermo (4:3)</PresentationFormat>
  <Paragraphs>646</Paragraphs>
  <Slides>21</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Calibri</vt:lpstr>
      <vt:lpstr>Comic Sans MS</vt:lpstr>
      <vt:lpstr>Symbol</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BASTARDS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Rosaria</dc:creator>
  <cp:lastModifiedBy>Rosaria</cp:lastModifiedBy>
  <cp:revision>284</cp:revision>
  <dcterms:created xsi:type="dcterms:W3CDTF">2015-09-02T18:02:25Z</dcterms:created>
  <dcterms:modified xsi:type="dcterms:W3CDTF">2019-10-15T17:32:54Z</dcterms:modified>
</cp:coreProperties>
</file>