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94" r:id="rId3"/>
    <p:sldId id="293" r:id="rId4"/>
    <p:sldId id="260" r:id="rId5"/>
    <p:sldId id="295" r:id="rId6"/>
    <p:sldId id="296" r:id="rId7"/>
    <p:sldId id="297" r:id="rId8"/>
    <p:sldId id="298" r:id="rId9"/>
    <p:sldId id="299" r:id="rId10"/>
    <p:sldId id="300" r:id="rId11"/>
    <p:sldId id="301" r:id="rId12"/>
    <p:sldId id="302" r:id="rId13"/>
    <p:sldId id="303" r:id="rId14"/>
    <p:sldId id="304" r:id="rId15"/>
    <p:sldId id="305" r:id="rId16"/>
    <p:sldId id="306" r:id="rId17"/>
    <p:sldId id="290" r:id="rId18"/>
    <p:sldId id="273" r:id="rId19"/>
    <p:sldId id="274" r:id="rId20"/>
    <p:sldId id="275" r:id="rId21"/>
    <p:sldId id="276" r:id="rId22"/>
    <p:sldId id="277"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4343" autoAdjust="0"/>
  </p:normalViewPr>
  <p:slideViewPr>
    <p:cSldViewPr>
      <p:cViewPr varScale="1">
        <p:scale>
          <a:sx n="65" d="100"/>
          <a:sy n="65" d="100"/>
        </p:scale>
        <p:origin x="140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BEA756-7474-40DD-AE7A-7DB68730A8CB}" type="datetimeFigureOut">
              <a:rPr lang="it-IT" smtClean="0"/>
              <a:pPr/>
              <a:t>15/10/2019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CDA6AB-5693-402D-9CC7-2DC299074E73}" type="slidenum">
              <a:rPr lang="it-IT" smtClean="0"/>
              <a:pPr/>
              <a:t>‹N›</a:t>
            </a:fld>
            <a:endParaRPr lang="it-IT"/>
          </a:p>
        </p:txBody>
      </p:sp>
    </p:spTree>
    <p:extLst>
      <p:ext uri="{BB962C8B-B14F-4D97-AF65-F5344CB8AC3E}">
        <p14:creationId xmlns:p14="http://schemas.microsoft.com/office/powerpoint/2010/main" val="357170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21D2083-767A-4666-9651-601A65A2E5B7}" type="slidenum">
              <a:rPr lang="it-IT" smtClean="0"/>
              <a:pPr/>
              <a:t>2</a:t>
            </a:fld>
            <a:endParaRPr lang="it-IT"/>
          </a:p>
        </p:txBody>
      </p:sp>
    </p:spTree>
    <p:extLst>
      <p:ext uri="{BB962C8B-B14F-4D97-AF65-F5344CB8AC3E}">
        <p14:creationId xmlns:p14="http://schemas.microsoft.com/office/powerpoint/2010/main" val="2382842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320556B-12A1-4DFF-89F0-E552BCDC1E9C}" type="slidenum">
              <a:rPr lang="it-IT" smtClean="0"/>
              <a:pPr/>
              <a:t>12</a:t>
            </a:fld>
            <a:endParaRPr lang="it-IT"/>
          </a:p>
        </p:txBody>
      </p:sp>
    </p:spTree>
    <p:extLst>
      <p:ext uri="{BB962C8B-B14F-4D97-AF65-F5344CB8AC3E}">
        <p14:creationId xmlns:p14="http://schemas.microsoft.com/office/powerpoint/2010/main" val="247512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7CDA6AB-5693-402D-9CC7-2DC299074E73}" type="slidenum">
              <a:rPr lang="it-IT" smtClean="0"/>
              <a:pPr/>
              <a:t>17</a:t>
            </a:fld>
            <a:endParaRPr lang="it-IT"/>
          </a:p>
        </p:txBody>
      </p:sp>
    </p:spTree>
    <p:extLst>
      <p:ext uri="{BB962C8B-B14F-4D97-AF65-F5344CB8AC3E}">
        <p14:creationId xmlns:p14="http://schemas.microsoft.com/office/powerpoint/2010/main" val="2556147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4220280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59746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244551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263910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391411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355945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3686226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250232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442304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419683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E137C49-A16D-45AE-906D-86586B910579}" type="datetimeFigureOut">
              <a:rPr lang="it-IT" smtClean="0"/>
              <a:pPr/>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7918D4-57DE-46A5-9AB6-B77069CAE2C0}" type="slidenum">
              <a:rPr lang="it-IT" smtClean="0"/>
              <a:pPr/>
              <a:t>‹N›</a:t>
            </a:fld>
            <a:endParaRPr lang="it-IT"/>
          </a:p>
        </p:txBody>
      </p:sp>
    </p:spTree>
    <p:extLst>
      <p:ext uri="{BB962C8B-B14F-4D97-AF65-F5344CB8AC3E}">
        <p14:creationId xmlns:p14="http://schemas.microsoft.com/office/powerpoint/2010/main" val="194236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37C49-A16D-45AE-906D-86586B910579}" type="datetimeFigureOut">
              <a:rPr lang="it-IT" smtClean="0"/>
              <a:pPr/>
              <a:t>15/10/2019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918D4-57DE-46A5-9AB6-B77069CAE2C0}" type="slidenum">
              <a:rPr lang="it-IT" smtClean="0"/>
              <a:pPr/>
              <a:t>‹N›</a:t>
            </a:fld>
            <a:endParaRPr lang="it-IT"/>
          </a:p>
        </p:txBody>
      </p:sp>
    </p:spTree>
    <p:extLst>
      <p:ext uri="{BB962C8B-B14F-4D97-AF65-F5344CB8AC3E}">
        <p14:creationId xmlns:p14="http://schemas.microsoft.com/office/powerpoint/2010/main" val="439877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989601" y="4725144"/>
            <a:ext cx="7200800" cy="1815882"/>
          </a:xfrm>
          <a:prstGeom prst="rect">
            <a:avLst/>
          </a:prstGeom>
          <a:noFill/>
        </p:spPr>
        <p:txBody>
          <a:bodyPr wrap="square" rtlCol="0">
            <a:spAutoFit/>
          </a:bodyPr>
          <a:lstStyle/>
          <a:p>
            <a:pPr algn="ctr"/>
            <a:r>
              <a:rPr lang="it-IT" sz="1400" dirty="0">
                <a:solidFill>
                  <a:schemeClr val="tx2">
                    <a:lumMod val="60000"/>
                    <a:lumOff val="40000"/>
                  </a:schemeClr>
                </a:solidFill>
                <a:latin typeface="Comic Sans MS" panose="030F0702030302020204" pitchFamily="66" charset="0"/>
              </a:rPr>
              <a:t>Plesso   ……………………………..</a:t>
            </a:r>
          </a:p>
          <a:p>
            <a:pPr algn="ctr"/>
            <a:r>
              <a:rPr lang="it-IT" sz="1400" dirty="0">
                <a:solidFill>
                  <a:schemeClr val="tx2">
                    <a:lumMod val="60000"/>
                    <a:lumOff val="40000"/>
                  </a:schemeClr>
                </a:solidFill>
                <a:latin typeface="Comic Sans MS" panose="030F0702030302020204" pitchFamily="66" charset="0"/>
              </a:rPr>
              <a:t>Classe   II…………</a:t>
            </a:r>
          </a:p>
          <a:p>
            <a:pPr marL="342900" indent="-342900" algn="ctr">
              <a:buAutoNum type="alphaLcPeriod"/>
            </a:pPr>
            <a:r>
              <a:rPr lang="it-IT" sz="1400" dirty="0">
                <a:solidFill>
                  <a:schemeClr val="tx2">
                    <a:lumMod val="60000"/>
                    <a:lumOff val="40000"/>
                  </a:schemeClr>
                </a:solidFill>
                <a:latin typeface="Comic Sans MS" panose="030F0702030302020204" pitchFamily="66" charset="0"/>
              </a:rPr>
              <a:t>s.   201_-202_</a:t>
            </a:r>
          </a:p>
          <a:p>
            <a:r>
              <a:rPr lang="it-IT" sz="1400" dirty="0">
                <a:solidFill>
                  <a:schemeClr val="tx2">
                    <a:lumMod val="60000"/>
                    <a:lumOff val="40000"/>
                  </a:schemeClr>
                </a:solidFill>
                <a:latin typeface="Comic Sans MS" panose="030F0702030302020204" pitchFamily="66" charset="0"/>
              </a:rPr>
              <a:t>Modugno,                        </a:t>
            </a:r>
          </a:p>
          <a:p>
            <a:r>
              <a:rPr lang="it-IT" sz="1400" dirty="0">
                <a:solidFill>
                  <a:schemeClr val="tx2">
                    <a:lumMod val="60000"/>
                    <a:lumOff val="40000"/>
                  </a:schemeClr>
                </a:solidFill>
                <a:latin typeface="Comic Sans MS" panose="030F0702030302020204" pitchFamily="66" charset="0"/>
              </a:rPr>
              <a:t>I Docenti                                                                        Il Dirigente Scolastico</a:t>
            </a:r>
          </a:p>
          <a:p>
            <a:r>
              <a:rPr lang="it-IT" sz="1400" dirty="0">
                <a:solidFill>
                  <a:schemeClr val="tx2">
                    <a:lumMod val="60000"/>
                    <a:lumOff val="40000"/>
                  </a:schemeClr>
                </a:solidFill>
                <a:latin typeface="Comic Sans MS" panose="030F0702030302020204" pitchFamily="66" charset="0"/>
              </a:rPr>
              <a:t>				             Prof.ssa Gabriella D’Agostino</a:t>
            </a:r>
          </a:p>
          <a:p>
            <a:r>
              <a:rPr lang="it-IT" sz="1400" dirty="0">
                <a:solidFill>
                  <a:schemeClr val="tx2">
                    <a:lumMod val="60000"/>
                    <a:lumOff val="40000"/>
                  </a:schemeClr>
                </a:solidFill>
                <a:latin typeface="Comic Sans MS" panose="030F0702030302020204" pitchFamily="66" charset="0"/>
              </a:rPr>
              <a:t>			</a:t>
            </a:r>
          </a:p>
          <a:p>
            <a:r>
              <a:rPr lang="it-IT" sz="1400" dirty="0">
                <a:solidFill>
                  <a:schemeClr val="tx2">
                    <a:lumMod val="60000"/>
                    <a:lumOff val="40000"/>
                  </a:schemeClr>
                </a:solidFill>
                <a:latin typeface="Comic Sans MS" panose="030F0702030302020204" pitchFamily="66" charset="0"/>
              </a:rPr>
              <a:t>			</a:t>
            </a:r>
          </a:p>
        </p:txBody>
      </p:sp>
      <p:pic>
        <p:nvPicPr>
          <p:cNvPr id="6" name="Immagine 5"/>
          <p:cNvPicPr>
            <a:picLocks noChangeAspect="1"/>
          </p:cNvPicPr>
          <p:nvPr/>
        </p:nvPicPr>
        <p:blipFill rotWithShape="1">
          <a:blip r:embed="rId2"/>
          <a:stretch/>
        </p:blipFill>
        <p:spPr>
          <a:xfrm>
            <a:off x="899592" y="-27384"/>
            <a:ext cx="7632848" cy="1758295"/>
          </a:xfrm>
          <a:prstGeom prst="rect">
            <a:avLst/>
          </a:prstGeom>
        </p:spPr>
      </p:pic>
      <p:pic>
        <p:nvPicPr>
          <p:cNvPr id="5" name="Picture 2">
            <a:extLst>
              <a:ext uri="{FF2B5EF4-FFF2-40B4-BE49-F238E27FC236}">
                <a16:creationId xmlns:a16="http://schemas.microsoft.com/office/drawing/2014/main" id="{BBE0E51F-40A9-4BC2-BC12-66DC008BABF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225" b="10607"/>
          <a:stretch/>
        </p:blipFill>
        <p:spPr bwMode="auto">
          <a:xfrm>
            <a:off x="2627784" y="1793057"/>
            <a:ext cx="3601311" cy="1758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ttangolo 7">
            <a:extLst>
              <a:ext uri="{FF2B5EF4-FFF2-40B4-BE49-F238E27FC236}">
                <a16:creationId xmlns:a16="http://schemas.microsoft.com/office/drawing/2014/main" id="{4F500DF5-D3BA-4DC0-A305-F25A121E98B2}"/>
              </a:ext>
            </a:extLst>
          </p:cNvPr>
          <p:cNvSpPr/>
          <p:nvPr/>
        </p:nvSpPr>
        <p:spPr>
          <a:xfrm>
            <a:off x="2123728" y="3551352"/>
            <a:ext cx="4680520" cy="964608"/>
          </a:xfrm>
          <a:prstGeom prst="rect">
            <a:avLst/>
          </a:prstGeom>
          <a:noFill/>
        </p:spPr>
        <p:txBody>
          <a:bodyPr wrap="none" lIns="91440" tIns="45720" rIns="91440" bIns="45720">
            <a:prstTxWarp prst="textPlain">
              <a:avLst/>
            </a:prstTxWarp>
            <a:spAutoFit/>
          </a:bodyPr>
          <a:lstStyle/>
          <a:p>
            <a:pPr algn="ctr"/>
            <a:r>
              <a:rPr lang="it-IT" sz="5400" b="1" cap="none" spc="50" dirty="0">
                <a:ln w="3175" cmpd="sng">
                  <a:solidFill>
                    <a:schemeClr val="accent1"/>
                  </a:solidFill>
                  <a:prstDash val="solid"/>
                </a:ln>
                <a:solidFill>
                  <a:schemeClr val="tx2">
                    <a:lumMod val="40000"/>
                    <a:lumOff val="60000"/>
                  </a:schemeClr>
                </a:solidFill>
                <a:effectLst>
                  <a:glow rad="38100">
                    <a:schemeClr val="accent1">
                      <a:alpha val="40000"/>
                    </a:schemeClr>
                  </a:glow>
                </a:effectLst>
              </a:rPr>
              <a:t>Programmazione annuale</a:t>
            </a:r>
          </a:p>
        </p:txBody>
      </p:sp>
    </p:spTree>
    <p:extLst>
      <p:ext uri="{BB962C8B-B14F-4D97-AF65-F5344CB8AC3E}">
        <p14:creationId xmlns:p14="http://schemas.microsoft.com/office/powerpoint/2010/main" val="1839381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485899" y="219268"/>
            <a:ext cx="6094413" cy="738188"/>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PROGETTAZIONE ANNUALE PER LO SVILUPPO DI COMPETENZE</a:t>
            </a: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GEOGRAFIA</a:t>
            </a: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Classe 2^ </a:t>
            </a:r>
          </a:p>
        </p:txBody>
      </p:sp>
      <p:graphicFrame>
        <p:nvGraphicFramePr>
          <p:cNvPr id="50241" name="Group 65"/>
          <p:cNvGraphicFramePr>
            <a:graphicFrameLocks noGrp="1"/>
          </p:cNvGraphicFramePr>
          <p:nvPr>
            <p:extLst>
              <p:ext uri="{D42A27DB-BD31-4B8C-83A1-F6EECF244321}">
                <p14:modId xmlns:p14="http://schemas.microsoft.com/office/powerpoint/2010/main" val="1507980191"/>
              </p:ext>
            </p:extLst>
          </p:nvPr>
        </p:nvGraphicFramePr>
        <p:xfrm>
          <a:off x="304130" y="1124744"/>
          <a:ext cx="8457952" cy="4863499"/>
        </p:xfrm>
        <a:graphic>
          <a:graphicData uri="http://schemas.openxmlformats.org/drawingml/2006/table">
            <a:tbl>
              <a:tblPr>
                <a:tableStyleId>{BC89EF96-8CEA-46FF-86C4-4CE0E7609802}</a:tableStyleId>
              </a:tblPr>
              <a:tblGrid>
                <a:gridCol w="1296144">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2193256">
                  <a:extLst>
                    <a:ext uri="{9D8B030D-6E8A-4147-A177-3AD203B41FA5}">
                      <a16:colId xmlns:a16="http://schemas.microsoft.com/office/drawing/2014/main" val="20003"/>
                    </a:ext>
                  </a:extLst>
                </a:gridCol>
              </a:tblGrid>
              <a:tr h="615027">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23" marB="45723"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23" marB="45723"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23" marB="45723"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marL="91438" marR="91438" marT="45723" marB="45723" anchor="ctr" horzOverflow="overflow"/>
                </a:tc>
                <a:extLst>
                  <a:ext uri="{0D108BD9-81ED-4DB2-BD59-A6C34878D82A}">
                    <a16:rowId xmlns:a16="http://schemas.microsoft.com/office/drawing/2014/main" val="10001"/>
                  </a:ext>
                </a:extLst>
              </a:tr>
              <a:tr h="1148682">
                <a:tc>
                  <a:txBody>
                    <a:bodyPr/>
                    <a:lstStyle/>
                    <a:p>
                      <a:pPr algn="ctr">
                        <a:lnSpc>
                          <a:spcPct val="115000"/>
                        </a:lnSpc>
                        <a:spcAft>
                          <a:spcPts val="1000"/>
                        </a:spcAft>
                      </a:pPr>
                      <a:r>
                        <a:rPr lang="it-IT" sz="900" b="1" dirty="0">
                          <a:solidFill>
                            <a:schemeClr val="tx2">
                              <a:lumMod val="60000"/>
                              <a:lumOff val="40000"/>
                            </a:schemeClr>
                          </a:solidFill>
                          <a:effectLst/>
                          <a:latin typeface="Comic Sans MS" panose="030F0702030302020204" pitchFamily="66" charset="0"/>
                          <a:ea typeface="Calibri"/>
                          <a:cs typeface="Times New Roman"/>
                        </a:rPr>
                        <a:t>ORIENTAMENTO</a:t>
                      </a:r>
                      <a:endParaRPr lang="it-IT" sz="900" dirty="0">
                        <a:solidFill>
                          <a:schemeClr val="tx2">
                            <a:lumMod val="60000"/>
                            <a:lumOff val="40000"/>
                          </a:schemeClr>
                        </a:solidFill>
                        <a:effectLst/>
                        <a:latin typeface="Comic Sans MS" panose="030F0702030302020204" pitchFamily="66" charset="0"/>
                        <a:ea typeface="Calibri"/>
                        <a:cs typeface="Times New Roman"/>
                      </a:endParaRPr>
                    </a:p>
                  </a:txBody>
                  <a:tcPr marT="45717" marB="45717" anchor="ctr"/>
                </a:tc>
                <a:tc>
                  <a:txBody>
                    <a:bodyPr/>
                    <a:lstStyle/>
                    <a:p>
                      <a:pPr marL="173038" lvl="0" indent="-173038" algn="just">
                        <a:lnSpc>
                          <a:spcPct val="115000"/>
                        </a:lnSpc>
                        <a:spcAft>
                          <a:spcPts val="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Rappresentare nello spazio la propria persona, oggetti e altre persone secondo punti di riferimento diversi.</a:t>
                      </a:r>
                    </a:p>
                    <a:p>
                      <a:pPr marL="173038" lvl="0" indent="-173038" algn="just">
                        <a:lnSpc>
                          <a:spcPct val="115000"/>
                        </a:lnSpc>
                        <a:spcAft>
                          <a:spcPts val="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Descrivere percorsi attraverso gli indicatori spaziali. </a:t>
                      </a:r>
                    </a:p>
                  </a:txBody>
                  <a:tcPr marT="45717" marB="45717"/>
                </a:tc>
                <a:tc>
                  <a:txBody>
                    <a:bodyPr/>
                    <a:lstStyle/>
                    <a:p>
                      <a:pPr marL="173038" lvl="0" indent="-173038" algn="just">
                        <a:lnSpc>
                          <a:spcPct val="115000"/>
                        </a:lnSpc>
                        <a:spcAft>
                          <a:spcPts val="0"/>
                        </a:spcAft>
                        <a:buFont typeface="Wingdings" panose="05000000000000000000" pitchFamily="2" charset="2"/>
                        <a:buChar char="Ø"/>
                        <a:tabLst>
                          <a:tab pos="173038" algn="l"/>
                        </a:tabLst>
                      </a:pPr>
                      <a:r>
                        <a:rPr lang="it-IT" sz="900" dirty="0">
                          <a:solidFill>
                            <a:schemeClr val="tx2">
                              <a:lumMod val="60000"/>
                              <a:lumOff val="40000"/>
                            </a:schemeClr>
                          </a:solidFill>
                          <a:effectLst/>
                          <a:latin typeface="Comic Sans MS" panose="030F0702030302020204" pitchFamily="66" charset="0"/>
                          <a:ea typeface="Calibri"/>
                          <a:cs typeface="Times New Roman"/>
                        </a:rPr>
                        <a:t>Rappresentare uno spazio considerando la propria persona. </a:t>
                      </a:r>
                    </a:p>
                  </a:txBody>
                  <a:tcPr marT="45717" marB="45717" anchor="ctr"/>
                </a:tc>
                <a:tc rowSpan="4">
                  <a:txBody>
                    <a:bodyPr/>
                    <a:lstStyle/>
                    <a:p>
                      <a:pPr marL="85725" marR="0" lvl="0" indent="-8572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000" kern="1200" dirty="0">
                          <a:solidFill>
                            <a:schemeClr val="tx2">
                              <a:lumMod val="60000"/>
                              <a:lumOff val="40000"/>
                            </a:schemeClr>
                          </a:solidFill>
                          <a:effectLst/>
                          <a:latin typeface="Comic Sans MS" panose="030F0702030302020204" pitchFamily="66" charset="0"/>
                          <a:ea typeface="+mn-ea"/>
                          <a:cs typeface="+mn-cs"/>
                        </a:rPr>
                        <a:t>Si muove consapevolmente nello spazio circostante.</a:t>
                      </a:r>
                    </a:p>
                    <a:p>
                      <a:pPr marL="85725" marR="0" lvl="0" indent="-8572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000" kern="1200" dirty="0">
                          <a:solidFill>
                            <a:schemeClr val="tx2">
                              <a:lumMod val="60000"/>
                              <a:lumOff val="40000"/>
                            </a:schemeClr>
                          </a:solidFill>
                          <a:effectLst/>
                          <a:latin typeface="Comic Sans MS" panose="030F0702030302020204" pitchFamily="66" charset="0"/>
                          <a:ea typeface="+mn-ea"/>
                          <a:cs typeface="+mn-cs"/>
                        </a:rPr>
                        <a:t>Esplora lo spazio  e  utilizza gli organizzatori topologici.</a:t>
                      </a:r>
                    </a:p>
                    <a:p>
                      <a:pPr marL="85725" indent="-85725"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Legge ed interpreta la pianta dello spazio vicino.  </a:t>
                      </a:r>
                    </a:p>
                    <a:p>
                      <a:pPr marL="85725" indent="-85725"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Raffigura ambienti noti. </a:t>
                      </a:r>
                    </a:p>
                    <a:p>
                      <a:pPr marL="85725" indent="-85725"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Esplora  e conosce il territorio circostante attraverso l’approccio senso-percettivo e l’osservazione diretta. </a:t>
                      </a:r>
                    </a:p>
                    <a:p>
                      <a:pPr marL="85725" indent="-85725"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Sa</a:t>
                      </a:r>
                      <a:r>
                        <a:rPr lang="it-IT" sz="1000" kern="1200" baseline="0" dirty="0">
                          <a:solidFill>
                            <a:schemeClr val="tx2">
                              <a:lumMod val="60000"/>
                              <a:lumOff val="40000"/>
                            </a:schemeClr>
                          </a:solidFill>
                          <a:effectLst/>
                          <a:latin typeface="Comic Sans MS" panose="030F0702030302020204" pitchFamily="66" charset="0"/>
                          <a:ea typeface="+mn-ea"/>
                          <a:cs typeface="+mn-cs"/>
                        </a:rPr>
                        <a:t> m</a:t>
                      </a:r>
                      <a:r>
                        <a:rPr lang="it-IT" sz="1000" kern="1200" dirty="0">
                          <a:solidFill>
                            <a:schemeClr val="tx2">
                              <a:lumMod val="60000"/>
                              <a:lumOff val="40000"/>
                            </a:schemeClr>
                          </a:solidFill>
                          <a:effectLst/>
                          <a:latin typeface="Comic Sans MS" panose="030F0702030302020204" pitchFamily="66" charset="0"/>
                          <a:ea typeface="+mn-ea"/>
                          <a:cs typeface="+mn-cs"/>
                        </a:rPr>
                        <a:t>ettere  in relazione spazi e funzioni.</a:t>
                      </a:r>
                    </a:p>
                    <a:p>
                      <a:pPr marL="85725" marR="0" lvl="0" indent="-8572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marT="45717" marB="45717" anchor="ctr"/>
                </a:tc>
                <a:extLst>
                  <a:ext uri="{0D108BD9-81ED-4DB2-BD59-A6C34878D82A}">
                    <a16:rowId xmlns:a16="http://schemas.microsoft.com/office/drawing/2014/main" val="10002"/>
                  </a:ext>
                </a:extLst>
              </a:tr>
              <a:tr h="1358470">
                <a:tc>
                  <a:txBody>
                    <a:bodyPr/>
                    <a:lstStyle/>
                    <a:p>
                      <a:pPr algn="ctr">
                        <a:lnSpc>
                          <a:spcPct val="115000"/>
                        </a:lnSpc>
                        <a:spcAft>
                          <a:spcPts val="0"/>
                        </a:spcAft>
                      </a:pPr>
                      <a:r>
                        <a:rPr lang="it-IT" sz="900" b="1" dirty="0">
                          <a:solidFill>
                            <a:schemeClr val="tx2">
                              <a:lumMod val="60000"/>
                              <a:lumOff val="40000"/>
                            </a:schemeClr>
                          </a:solidFill>
                          <a:effectLst/>
                          <a:latin typeface="Comic Sans MS" panose="030F0702030302020204" pitchFamily="66" charset="0"/>
                          <a:ea typeface="Calibri"/>
                          <a:cs typeface="Times New Roman"/>
                        </a:rPr>
                        <a:t>LINGUAGGIO SPECIFICO</a:t>
                      </a:r>
                      <a:endParaRPr lang="it-IT" sz="900" dirty="0">
                        <a:solidFill>
                          <a:schemeClr val="tx2">
                            <a:lumMod val="60000"/>
                            <a:lumOff val="40000"/>
                          </a:schemeClr>
                        </a:solidFill>
                        <a:effectLst/>
                        <a:latin typeface="Comic Sans MS" panose="030F0702030302020204" pitchFamily="66" charset="0"/>
                        <a:ea typeface="Calibri"/>
                        <a:cs typeface="Times New Roman"/>
                      </a:endParaRPr>
                    </a:p>
                  </a:txBody>
                  <a:tcPr marT="45717" marB="45717" anchor="ctr"/>
                </a:tc>
                <a:tc>
                  <a:txBody>
                    <a:bodyPr/>
                    <a:lstStyle/>
                    <a:p>
                      <a:pPr marL="173038" lvl="0" indent="-173038" algn="just">
                        <a:lnSpc>
                          <a:spcPct val="115000"/>
                        </a:lnSpc>
                        <a:spcAft>
                          <a:spcPts val="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Riconoscere spazi aperti/chiusi, regioni.</a:t>
                      </a:r>
                    </a:p>
                    <a:p>
                      <a:pPr marL="173038" lvl="0" indent="-173038" algn="just">
                        <a:lnSpc>
                          <a:spcPct val="115000"/>
                        </a:lnSpc>
                        <a:spcAft>
                          <a:spcPts val="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Acquisire il concetto di pianta come rappresentazione dello spazio.</a:t>
                      </a:r>
                    </a:p>
                    <a:p>
                      <a:pPr marL="173038" lvl="0" indent="-173038" algn="just">
                        <a:lnSpc>
                          <a:spcPct val="115000"/>
                        </a:lnSpc>
                        <a:spcAft>
                          <a:spcPts val="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Comprendere in modo empirico il procedimento della riduzione in scale. </a:t>
                      </a:r>
                    </a:p>
                    <a:p>
                      <a:pPr marL="173038" lvl="0" indent="-173038" algn="just">
                        <a:lnSpc>
                          <a:spcPct val="115000"/>
                        </a:lnSpc>
                        <a:spcAft>
                          <a:spcPts val="100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Leggere e costruire una mappa attraverso una simbologia empirica. </a:t>
                      </a:r>
                    </a:p>
                  </a:txBody>
                  <a:tcPr marT="45717" marB="45717" anchor="ctr"/>
                </a:tc>
                <a:tc>
                  <a:txBody>
                    <a:bodyPr/>
                    <a:lstStyle/>
                    <a:p>
                      <a:pPr marL="173038" lvl="0" indent="-173038" algn="just">
                        <a:lnSpc>
                          <a:spcPct val="115000"/>
                        </a:lnSpc>
                        <a:spcAft>
                          <a:spcPts val="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Utilizzare gli indicatori spaziali per descrivere percorsi. </a:t>
                      </a:r>
                    </a:p>
                    <a:p>
                      <a:pPr marL="173038" lvl="0" indent="-173038" algn="just">
                        <a:lnSpc>
                          <a:spcPct val="115000"/>
                        </a:lnSpc>
                        <a:spcAft>
                          <a:spcPts val="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Individuare spazi e regioni. </a:t>
                      </a:r>
                    </a:p>
                    <a:p>
                      <a:pPr marL="173038" lvl="0" indent="-173038" algn="just">
                        <a:lnSpc>
                          <a:spcPct val="115000"/>
                        </a:lnSpc>
                        <a:spcAft>
                          <a:spcPts val="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Leggere una pianta/mappa. </a:t>
                      </a:r>
                    </a:p>
                  </a:txBody>
                  <a:tcPr marT="45717" marB="45717" anchor="ctr"/>
                </a:tc>
                <a:tc vMerge="1">
                  <a:txBody>
                    <a:bodyPr/>
                    <a:lstStyle/>
                    <a:p>
                      <a:pPr marL="173038" lvl="0" indent="-173038" algn="l">
                        <a:lnSpc>
                          <a:spcPct val="115000"/>
                        </a:lnSpc>
                        <a:spcAft>
                          <a:spcPts val="0"/>
                        </a:spcAft>
                        <a:buFont typeface="Wingdings" panose="05000000000000000000" pitchFamily="2" charset="2"/>
                        <a:buChar char="Ø"/>
                      </a:pPr>
                      <a:endParaRPr lang="it-IT" sz="1200" dirty="0">
                        <a:solidFill>
                          <a:schemeClr val="tx2">
                            <a:lumMod val="60000"/>
                            <a:lumOff val="40000"/>
                          </a:schemeClr>
                        </a:solidFill>
                        <a:effectLst/>
                        <a:latin typeface="Calibri"/>
                        <a:ea typeface="Calibri"/>
                        <a:cs typeface="Times New Roman"/>
                      </a:endParaRPr>
                    </a:p>
                  </a:txBody>
                  <a:tcPr marT="45717" marB="45717" anchor="ctr"/>
                </a:tc>
                <a:extLst>
                  <a:ext uri="{0D108BD9-81ED-4DB2-BD59-A6C34878D82A}">
                    <a16:rowId xmlns:a16="http://schemas.microsoft.com/office/drawing/2014/main" val="10003"/>
                  </a:ext>
                </a:extLst>
              </a:tr>
              <a:tr h="989372">
                <a:tc>
                  <a:txBody>
                    <a:bodyPr/>
                    <a:lstStyle/>
                    <a:p>
                      <a:pPr algn="ctr">
                        <a:lnSpc>
                          <a:spcPct val="115000"/>
                        </a:lnSpc>
                        <a:spcAft>
                          <a:spcPts val="0"/>
                        </a:spcAft>
                      </a:pPr>
                      <a:r>
                        <a:rPr lang="it-IT" sz="900" b="1" dirty="0">
                          <a:solidFill>
                            <a:schemeClr val="tx2">
                              <a:lumMod val="60000"/>
                              <a:lumOff val="40000"/>
                            </a:schemeClr>
                          </a:solidFill>
                          <a:effectLst/>
                          <a:latin typeface="Comic Sans MS" panose="030F0702030302020204" pitchFamily="66" charset="0"/>
                          <a:ea typeface="Calibri"/>
                          <a:cs typeface="Times New Roman"/>
                        </a:rPr>
                        <a:t>PAESAGGIO GEOGRAFICO </a:t>
                      </a:r>
                      <a:endParaRPr lang="it-IT" sz="900" dirty="0">
                        <a:solidFill>
                          <a:schemeClr val="tx2">
                            <a:lumMod val="60000"/>
                            <a:lumOff val="40000"/>
                          </a:schemeClr>
                        </a:solidFill>
                        <a:effectLst/>
                        <a:latin typeface="Comic Sans MS" panose="030F0702030302020204" pitchFamily="66" charset="0"/>
                        <a:ea typeface="Calibri"/>
                        <a:cs typeface="Times New Roman"/>
                      </a:endParaRPr>
                    </a:p>
                  </a:txBody>
                  <a:tcPr marT="45717" marB="45717" anchor="ctr"/>
                </a:tc>
                <a:tc>
                  <a:txBody>
                    <a:bodyPr/>
                    <a:lstStyle/>
                    <a:p>
                      <a:pPr marL="173038" lvl="0" indent="-173038" algn="just">
                        <a:lnSpc>
                          <a:spcPct val="115000"/>
                        </a:lnSpc>
                        <a:spcAft>
                          <a:spcPts val="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Osservare un paesaggio distinguendo gli elementi costitutivi (naturali/antropici).</a:t>
                      </a:r>
                    </a:p>
                    <a:p>
                      <a:pPr marL="173038" lvl="0" indent="-173038" algn="just">
                        <a:lnSpc>
                          <a:spcPct val="115000"/>
                        </a:lnSpc>
                        <a:spcAft>
                          <a:spcPts val="100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Conoscere i principali elementi caratterizzanti paesaggi di montagna/collina/mare/pianura. </a:t>
                      </a:r>
                    </a:p>
                  </a:txBody>
                  <a:tcPr marT="45717" marB="45717" anchor="ctr"/>
                </a:tc>
                <a:tc>
                  <a:txBody>
                    <a:bodyPr/>
                    <a:lstStyle/>
                    <a:p>
                      <a:pPr marL="173038" lvl="0" indent="-173038" algn="just">
                        <a:lnSpc>
                          <a:spcPct val="115000"/>
                        </a:lnSpc>
                        <a:spcAft>
                          <a:spcPts val="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Riconoscere gli elementi di un paesaggio, scoprendone somiglianze e differenze. </a:t>
                      </a:r>
                    </a:p>
                  </a:txBody>
                  <a:tcPr marT="45717" marB="45717" anchor="ctr"/>
                </a:tc>
                <a:tc vMerge="1">
                  <a:txBody>
                    <a:bodyPr/>
                    <a:lstStyle/>
                    <a:p>
                      <a:pPr marL="173038" lvl="0" indent="-173038" algn="l">
                        <a:lnSpc>
                          <a:spcPct val="115000"/>
                        </a:lnSpc>
                        <a:spcAft>
                          <a:spcPts val="0"/>
                        </a:spcAft>
                        <a:buFont typeface="Wingdings" panose="05000000000000000000" pitchFamily="2" charset="2"/>
                        <a:buChar char="Ø"/>
                      </a:pPr>
                      <a:endParaRPr lang="it-IT" sz="1200" dirty="0">
                        <a:solidFill>
                          <a:schemeClr val="tx2">
                            <a:lumMod val="60000"/>
                            <a:lumOff val="40000"/>
                          </a:schemeClr>
                        </a:solidFill>
                        <a:effectLst/>
                        <a:latin typeface="Calibri"/>
                        <a:ea typeface="Calibri"/>
                        <a:cs typeface="Times New Roman"/>
                      </a:endParaRPr>
                    </a:p>
                  </a:txBody>
                  <a:tcPr marT="45717" marB="45717" anchor="ctr"/>
                </a:tc>
                <a:extLst>
                  <a:ext uri="{0D108BD9-81ED-4DB2-BD59-A6C34878D82A}">
                    <a16:rowId xmlns:a16="http://schemas.microsoft.com/office/drawing/2014/main" val="10004"/>
                  </a:ext>
                </a:extLst>
              </a:tr>
              <a:tr h="751948">
                <a:tc>
                  <a:txBody>
                    <a:bodyPr/>
                    <a:lstStyle/>
                    <a:p>
                      <a:pPr algn="ctr">
                        <a:lnSpc>
                          <a:spcPct val="115000"/>
                        </a:lnSpc>
                        <a:spcAft>
                          <a:spcPts val="0"/>
                        </a:spcAft>
                      </a:pPr>
                      <a:r>
                        <a:rPr lang="it-IT" sz="900" b="1" dirty="0">
                          <a:solidFill>
                            <a:schemeClr val="tx2">
                              <a:lumMod val="60000"/>
                              <a:lumOff val="40000"/>
                            </a:schemeClr>
                          </a:solidFill>
                          <a:effectLst/>
                          <a:latin typeface="Comic Sans MS" panose="030F0702030302020204" pitchFamily="66" charset="0"/>
                          <a:ea typeface="Calibri"/>
                          <a:cs typeface="Calibri"/>
                        </a:rPr>
                        <a:t>REGIONE E</a:t>
                      </a:r>
                      <a:endParaRPr lang="it-IT" sz="900" dirty="0">
                        <a:solidFill>
                          <a:schemeClr val="tx2">
                            <a:lumMod val="60000"/>
                            <a:lumOff val="40000"/>
                          </a:schemeClr>
                        </a:solidFill>
                        <a:effectLst/>
                        <a:latin typeface="Comic Sans MS" panose="030F0702030302020204" pitchFamily="66" charset="0"/>
                        <a:ea typeface="Calibri"/>
                        <a:cs typeface="Times New Roman"/>
                      </a:endParaRPr>
                    </a:p>
                    <a:p>
                      <a:pPr algn="ctr">
                        <a:lnSpc>
                          <a:spcPct val="115000"/>
                        </a:lnSpc>
                        <a:spcAft>
                          <a:spcPts val="0"/>
                        </a:spcAft>
                      </a:pPr>
                      <a:r>
                        <a:rPr lang="it-IT" sz="900" b="1" dirty="0">
                          <a:solidFill>
                            <a:schemeClr val="tx2">
                              <a:lumMod val="60000"/>
                              <a:lumOff val="40000"/>
                            </a:schemeClr>
                          </a:solidFill>
                          <a:effectLst/>
                          <a:latin typeface="Comic Sans MS" panose="030F0702030302020204" pitchFamily="66" charset="0"/>
                          <a:ea typeface="Calibri"/>
                          <a:cs typeface="Calibri"/>
                        </a:rPr>
                        <a:t>SISTEMA TERRITORIALE</a:t>
                      </a:r>
                      <a:endParaRPr lang="it-IT" sz="900" dirty="0">
                        <a:solidFill>
                          <a:schemeClr val="tx2">
                            <a:lumMod val="60000"/>
                            <a:lumOff val="40000"/>
                          </a:schemeClr>
                        </a:solidFill>
                        <a:effectLst/>
                        <a:latin typeface="Comic Sans MS" panose="030F0702030302020204" pitchFamily="66" charset="0"/>
                        <a:ea typeface="Calibri"/>
                        <a:cs typeface="Times New Roman"/>
                      </a:endParaRPr>
                    </a:p>
                  </a:txBody>
                  <a:tcPr marT="45717" marB="45717" anchor="ctr"/>
                </a:tc>
                <a:tc>
                  <a:txBody>
                    <a:bodyPr/>
                    <a:lstStyle/>
                    <a:p>
                      <a:pPr marL="173038" lvl="0" indent="-173038" algn="just">
                        <a:lnSpc>
                          <a:spcPct val="115000"/>
                        </a:lnSpc>
                        <a:spcAft>
                          <a:spcPts val="100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Calibri"/>
                        </a:rPr>
                        <a:t>Comprendere le caratteristiche e  la funzione  di  spazi  pubblici.</a:t>
                      </a:r>
                      <a:endParaRPr lang="it-IT" sz="900" dirty="0">
                        <a:solidFill>
                          <a:schemeClr val="tx2">
                            <a:lumMod val="60000"/>
                            <a:lumOff val="40000"/>
                          </a:schemeClr>
                        </a:solidFill>
                        <a:effectLst/>
                        <a:latin typeface="Comic Sans MS" panose="030F0702030302020204" pitchFamily="66" charset="0"/>
                        <a:ea typeface="Calibri"/>
                        <a:cs typeface="Times New Roman"/>
                      </a:endParaRPr>
                    </a:p>
                  </a:txBody>
                  <a:tcPr marT="45717" marB="45717" anchor="ctr"/>
                </a:tc>
                <a:tc>
                  <a:txBody>
                    <a:bodyPr/>
                    <a:lstStyle/>
                    <a:p>
                      <a:pPr marL="173038" lvl="0" indent="-173038" algn="just">
                        <a:lnSpc>
                          <a:spcPct val="115000"/>
                        </a:lnSpc>
                        <a:spcAft>
                          <a:spcPts val="0"/>
                        </a:spcAft>
                        <a:buFont typeface="Wingdings" panose="05000000000000000000" pitchFamily="2" charset="2"/>
                        <a:buChar char="Ø"/>
                      </a:pPr>
                      <a:r>
                        <a:rPr lang="it-IT" sz="900" dirty="0">
                          <a:solidFill>
                            <a:schemeClr val="tx2">
                              <a:lumMod val="60000"/>
                              <a:lumOff val="40000"/>
                            </a:schemeClr>
                          </a:solidFill>
                          <a:effectLst/>
                          <a:latin typeface="Comic Sans MS" panose="030F0702030302020204" pitchFamily="66" charset="0"/>
                          <a:ea typeface="Calibri"/>
                          <a:cs typeface="Times New Roman"/>
                        </a:rPr>
                        <a:t>Comprendere la funzione di spazi comuni.</a:t>
                      </a:r>
                    </a:p>
                  </a:txBody>
                  <a:tcPr marT="45717" marB="45717" anchor="ctr"/>
                </a:tc>
                <a:tc vMerge="1">
                  <a:txBody>
                    <a:bodyPr/>
                    <a:lstStyle/>
                    <a:p>
                      <a:pPr marL="173038" lvl="0" indent="-173038" algn="l">
                        <a:lnSpc>
                          <a:spcPct val="115000"/>
                        </a:lnSpc>
                        <a:spcAft>
                          <a:spcPts val="0"/>
                        </a:spcAft>
                        <a:buFont typeface="Wingdings" panose="05000000000000000000" pitchFamily="2" charset="2"/>
                        <a:buChar char="Ø"/>
                      </a:pPr>
                      <a:endParaRPr lang="it-IT" sz="1200" dirty="0">
                        <a:solidFill>
                          <a:schemeClr val="tx2">
                            <a:lumMod val="60000"/>
                            <a:lumOff val="40000"/>
                          </a:schemeClr>
                        </a:solidFill>
                        <a:effectLst/>
                        <a:latin typeface="Calibri"/>
                        <a:ea typeface="Calibri"/>
                        <a:cs typeface="Times New Roman"/>
                      </a:endParaRPr>
                    </a:p>
                  </a:txBody>
                  <a:tcPr marT="45717" marB="45717" anchor="ctr"/>
                </a:tc>
                <a:extLst>
                  <a:ext uri="{0D108BD9-81ED-4DB2-BD59-A6C34878D82A}">
                    <a16:rowId xmlns:a16="http://schemas.microsoft.com/office/drawing/2014/main" val="10005"/>
                  </a:ext>
                </a:extLst>
              </a:tr>
            </a:tbl>
          </a:graphicData>
        </a:graphic>
      </p:graphicFrame>
      <p:sp>
        <p:nvSpPr>
          <p:cNvPr id="5" name="Segnaposto numero diapositiva 4"/>
          <p:cNvSpPr>
            <a:spLocks noGrp="1"/>
          </p:cNvSpPr>
          <p:nvPr>
            <p:ph type="sldNum" sz="quarter" idx="12"/>
          </p:nvPr>
        </p:nvSpPr>
        <p:spPr>
          <a:xfrm>
            <a:off x="8243888" y="6524625"/>
            <a:ext cx="684212" cy="384175"/>
          </a:xfrm>
        </p:spPr>
        <p:txBody>
          <a:bodyPr/>
          <a:lstStyle/>
          <a:p>
            <a:pPr>
              <a:defRPr/>
            </a:pPr>
            <a:fld id="{FFBF922A-5544-4AEA-BAEB-70EB4BF6D837}" type="slidenum">
              <a:rPr lang="it-IT"/>
              <a:pPr>
                <a:defRPr/>
              </a:pPr>
              <a:t>10</a:t>
            </a:fld>
            <a:endParaRPr lang="it-IT" dirty="0"/>
          </a:p>
        </p:txBody>
      </p:sp>
    </p:spTree>
    <p:extLst>
      <p:ext uri="{BB962C8B-B14F-4D97-AF65-F5344CB8AC3E}">
        <p14:creationId xmlns:p14="http://schemas.microsoft.com/office/powerpoint/2010/main" val="193586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524794" y="213512"/>
            <a:ext cx="6094413" cy="738187"/>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PROGETTAZIONE ANNUALE PER LO SVILUPPO DI COMPETENZE</a:t>
            </a: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SCIENZE</a:t>
            </a: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cs typeface="+mn-cs"/>
              </a:rPr>
              <a:t>  Classe 2^ </a:t>
            </a:r>
          </a:p>
        </p:txBody>
      </p:sp>
      <p:graphicFrame>
        <p:nvGraphicFramePr>
          <p:cNvPr id="50241" name="Group 65"/>
          <p:cNvGraphicFramePr>
            <a:graphicFrameLocks noGrp="1"/>
          </p:cNvGraphicFramePr>
          <p:nvPr>
            <p:extLst>
              <p:ext uri="{D42A27DB-BD31-4B8C-83A1-F6EECF244321}">
                <p14:modId xmlns:p14="http://schemas.microsoft.com/office/powerpoint/2010/main" val="2168179077"/>
              </p:ext>
            </p:extLst>
          </p:nvPr>
        </p:nvGraphicFramePr>
        <p:xfrm>
          <a:off x="323529" y="982551"/>
          <a:ext cx="8496944" cy="4401756"/>
        </p:xfrm>
        <a:graphic>
          <a:graphicData uri="http://schemas.openxmlformats.org/drawingml/2006/table">
            <a:tbl>
              <a:tblPr>
                <a:tableStyleId>{BC89EF96-8CEA-46FF-86C4-4CE0E7609802}</a:tableStyleId>
              </a:tblPr>
              <a:tblGrid>
                <a:gridCol w="1135007">
                  <a:extLst>
                    <a:ext uri="{9D8B030D-6E8A-4147-A177-3AD203B41FA5}">
                      <a16:colId xmlns:a16="http://schemas.microsoft.com/office/drawing/2014/main" val="20000"/>
                    </a:ext>
                  </a:extLst>
                </a:gridCol>
                <a:gridCol w="2453979">
                  <a:extLst>
                    <a:ext uri="{9D8B030D-6E8A-4147-A177-3AD203B41FA5}">
                      <a16:colId xmlns:a16="http://schemas.microsoft.com/office/drawing/2014/main" val="20001"/>
                    </a:ext>
                  </a:extLst>
                </a:gridCol>
                <a:gridCol w="2603701">
                  <a:extLst>
                    <a:ext uri="{9D8B030D-6E8A-4147-A177-3AD203B41FA5}">
                      <a16:colId xmlns:a16="http://schemas.microsoft.com/office/drawing/2014/main" val="20002"/>
                    </a:ext>
                  </a:extLst>
                </a:gridCol>
                <a:gridCol w="2304257">
                  <a:extLst>
                    <a:ext uri="{9D8B030D-6E8A-4147-A177-3AD203B41FA5}">
                      <a16:colId xmlns:a16="http://schemas.microsoft.com/office/drawing/2014/main" val="20003"/>
                    </a:ext>
                  </a:extLst>
                </a:gridCol>
              </a:tblGrid>
              <a:tr h="795618">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25" marB="45725"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25" marB="45725"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marL="91438" marR="91438" marT="45725" marB="45725"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marL="91438" marR="91438" marT="45725" marB="45725" anchor="ctr" horzOverflow="overflow"/>
                </a:tc>
                <a:extLst>
                  <a:ext uri="{0D108BD9-81ED-4DB2-BD59-A6C34878D82A}">
                    <a16:rowId xmlns:a16="http://schemas.microsoft.com/office/drawing/2014/main" val="10001"/>
                  </a:ext>
                </a:extLst>
              </a:tr>
              <a:tr h="8587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it-IT" sz="900" b="1" i="0" dirty="0">
                          <a:solidFill>
                            <a:schemeClr val="tx2">
                              <a:lumMod val="60000"/>
                              <a:lumOff val="40000"/>
                            </a:schemeClr>
                          </a:solidFill>
                          <a:latin typeface="Comic Sans MS" pitchFamily="66" charset="0"/>
                        </a:rPr>
                        <a:t>Esplorare e descrivere oggetti e materiali</a:t>
                      </a:r>
                      <a:endParaRPr kumimoji="0" lang="it-IT" sz="900" b="1" i="0" u="none" strike="noStrike" cap="none" normalizeH="0" baseline="0" dirty="0">
                        <a:ln>
                          <a:noFill/>
                        </a:ln>
                        <a:solidFill>
                          <a:schemeClr val="tx2">
                            <a:lumMod val="60000"/>
                            <a:lumOff val="40000"/>
                          </a:schemeClr>
                        </a:solidFill>
                        <a:effectLst/>
                        <a:latin typeface="Comic Sans MS" pitchFamily="66" charset="0"/>
                      </a:endParaRPr>
                    </a:p>
                  </a:txBody>
                  <a:tcPr marL="91438" marR="91438" marT="45725" marB="45725"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900" kern="1200" dirty="0">
                          <a:solidFill>
                            <a:schemeClr val="tx2">
                              <a:lumMod val="60000"/>
                              <a:lumOff val="40000"/>
                            </a:schemeClr>
                          </a:solidFill>
                          <a:latin typeface="Comic Sans MS" pitchFamily="66" charset="0"/>
                          <a:ea typeface="+mn-ea"/>
                          <a:cs typeface="+mn-cs"/>
                        </a:rPr>
                        <a:t>Scoprire attraverso l’osservazione le proprietà   degli oggetti e degli organismi.</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900" kern="1200" dirty="0">
                          <a:solidFill>
                            <a:schemeClr val="tx2">
                              <a:lumMod val="60000"/>
                              <a:lumOff val="40000"/>
                            </a:schemeClr>
                          </a:solidFill>
                          <a:latin typeface="Comic Sans MS" pitchFamily="66" charset="0"/>
                          <a:ea typeface="+mn-ea"/>
                          <a:cs typeface="+mn-cs"/>
                        </a:rPr>
                        <a:t>Conoscere  alcuni  percorsi  che  legano  alcuni   prodotti all’origine vegetale o animale.</a:t>
                      </a:r>
                    </a:p>
                  </a:txBody>
                  <a:tcPr marL="91438" marR="91438" marT="45725" marB="45725"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900" kern="1200" dirty="0">
                          <a:solidFill>
                            <a:schemeClr val="tx2">
                              <a:lumMod val="60000"/>
                              <a:lumOff val="40000"/>
                            </a:schemeClr>
                          </a:solidFill>
                          <a:latin typeface="Comic Sans MS" pitchFamily="66" charset="0"/>
                          <a:ea typeface="+mn-ea"/>
                          <a:cs typeface="+mn-cs"/>
                        </a:rPr>
                        <a:t>Osservare oggetti e organismi.</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900" kern="1200" dirty="0">
                          <a:solidFill>
                            <a:schemeClr val="tx2">
                              <a:lumMod val="60000"/>
                              <a:lumOff val="40000"/>
                            </a:schemeClr>
                          </a:solidFill>
                          <a:latin typeface="Comic Sans MS" pitchFamily="66" charset="0"/>
                          <a:ea typeface="+mn-ea"/>
                          <a:cs typeface="+mn-cs"/>
                        </a:rPr>
                        <a:t>Cogliere il legame tra alcuni prodotti e la materia prima di provenienza.</a:t>
                      </a:r>
                    </a:p>
                  </a:txBody>
                  <a:tcPr marL="91438" marR="91438" marT="45725" marB="45725" anchor="ctr" horzOverflow="overflow"/>
                </a:tc>
                <a:tc rowSpan="3">
                  <a:txBody>
                    <a:bodyPr/>
                    <a:lstStyle/>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Individua qualità e proprietà di oggetti e organismi.</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Osserva ed interpreta le trasformazioni degli</a:t>
                      </a:r>
                      <a:r>
                        <a:rPr lang="it-IT" sz="1000" kern="1200" baseline="0" dirty="0">
                          <a:solidFill>
                            <a:schemeClr val="tx2">
                              <a:lumMod val="60000"/>
                              <a:lumOff val="40000"/>
                            </a:schemeClr>
                          </a:solidFill>
                          <a:effectLst/>
                          <a:latin typeface="Comic Sans MS" panose="030F0702030302020204" pitchFamily="66" charset="0"/>
                          <a:ea typeface="+mn-ea"/>
                          <a:cs typeface="+mn-cs"/>
                        </a:rPr>
                        <a:t> </a:t>
                      </a:r>
                      <a:r>
                        <a:rPr lang="it-IT" sz="1000" kern="1200" dirty="0">
                          <a:solidFill>
                            <a:schemeClr val="tx2">
                              <a:lumMod val="60000"/>
                              <a:lumOff val="40000"/>
                            </a:schemeClr>
                          </a:solidFill>
                          <a:effectLst/>
                          <a:latin typeface="Comic Sans MS" panose="030F0702030302020204" pitchFamily="66" charset="0"/>
                          <a:ea typeface="+mn-ea"/>
                          <a:cs typeface="+mn-cs"/>
                        </a:rPr>
                        <a:t>organismi vegetali e animali.</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Osserva, descrive, confronta e correla elementi della realtà circostante.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Riconosce caratteristiche e funzioni dei cinque sensi.</a:t>
                      </a:r>
                    </a:p>
                    <a:p>
                      <a:pPr marL="180975" lvl="0" indent="-180975" algn="just" fontAlgn="base">
                        <a:buFont typeface="Arial" panose="020B0604020202020204" pitchFamily="34" charset="0"/>
                        <a:buChar char="•"/>
                      </a:pPr>
                      <a:r>
                        <a:rPr lang="it-IT" sz="1000" u="none" strike="noStrike" kern="1200" dirty="0">
                          <a:solidFill>
                            <a:schemeClr val="tx2">
                              <a:lumMod val="60000"/>
                              <a:lumOff val="40000"/>
                            </a:schemeClr>
                          </a:solidFill>
                          <a:effectLst/>
                          <a:latin typeface="Comic Sans MS" panose="030F0702030302020204" pitchFamily="66" charset="0"/>
                          <a:ea typeface="+mn-ea"/>
                          <a:cs typeface="+mn-cs"/>
                        </a:rPr>
                        <a:t>Sa riconoscere gli stati dell’acqua e i passaggi di</a:t>
                      </a:r>
                      <a:r>
                        <a:rPr lang="it-IT" sz="1000" u="none" strike="noStrike" kern="1200" baseline="0" dirty="0">
                          <a:solidFill>
                            <a:schemeClr val="tx2">
                              <a:lumMod val="60000"/>
                              <a:lumOff val="40000"/>
                            </a:schemeClr>
                          </a:solidFill>
                          <a:effectLst/>
                          <a:latin typeface="Comic Sans MS" panose="030F0702030302020204" pitchFamily="66" charset="0"/>
                          <a:ea typeface="+mn-ea"/>
                          <a:cs typeface="+mn-cs"/>
                        </a:rPr>
                        <a:t> </a:t>
                      </a:r>
                      <a:r>
                        <a:rPr lang="it-IT" sz="1000" kern="1200" dirty="0">
                          <a:solidFill>
                            <a:schemeClr val="tx2">
                              <a:lumMod val="60000"/>
                              <a:lumOff val="40000"/>
                            </a:schemeClr>
                          </a:solidFill>
                          <a:effectLst/>
                          <a:latin typeface="Comic Sans MS" panose="030F0702030302020204" pitchFamily="66" charset="0"/>
                          <a:ea typeface="+mn-ea"/>
                          <a:cs typeface="+mn-cs"/>
                        </a:rPr>
                        <a:t>stato.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 Riconosce le principali caratteristiche di organismi vegetali e animali. </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marL="91438" marR="91438" marT="45725" marB="45725" anchor="ctr" horzOverflow="overflow"/>
                </a:tc>
                <a:extLst>
                  <a:ext uri="{0D108BD9-81ED-4DB2-BD59-A6C34878D82A}">
                    <a16:rowId xmlns:a16="http://schemas.microsoft.com/office/drawing/2014/main" val="10002"/>
                  </a:ext>
                </a:extLst>
              </a:tr>
              <a:tr h="1375369">
                <a:tc>
                  <a:txBody>
                    <a:bodyPr/>
                    <a:lstStyle/>
                    <a:p>
                      <a:pPr marL="0" indent="0" algn="ctr" eaLnBrk="0" fontAlgn="base" hangingPunct="0">
                        <a:spcBef>
                          <a:spcPct val="0"/>
                        </a:spcBef>
                        <a:spcAft>
                          <a:spcPct val="0"/>
                        </a:spcAft>
                        <a:buFont typeface="Wingdings" pitchFamily="2" charset="2"/>
                        <a:buNone/>
                        <a:tabLst/>
                      </a:pPr>
                      <a:r>
                        <a:rPr lang="it-IT" sz="900" b="1" i="0" dirty="0">
                          <a:solidFill>
                            <a:schemeClr val="tx2">
                              <a:lumMod val="60000"/>
                              <a:lumOff val="40000"/>
                            </a:schemeClr>
                          </a:solidFill>
                          <a:latin typeface="Comic Sans MS" pitchFamily="66" charset="0"/>
                        </a:rPr>
                        <a:t>Osservare e sperimentare sul campo</a:t>
                      </a:r>
                    </a:p>
                  </a:txBody>
                  <a:tcPr marL="91438" marR="91438" marT="45725" marB="45725"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900" kern="1200" dirty="0">
                          <a:solidFill>
                            <a:schemeClr val="tx2">
                              <a:lumMod val="60000"/>
                              <a:lumOff val="40000"/>
                            </a:schemeClr>
                          </a:solidFill>
                          <a:latin typeface="Comic Sans MS" pitchFamily="66" charset="0"/>
                          <a:ea typeface="+mn-ea"/>
                          <a:cs typeface="+mn-cs"/>
                        </a:rPr>
                        <a:t>Individuare le principali relazioni tra animali e   piante nell’ambiente naturale di provenienza.</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900" kern="1200" dirty="0">
                          <a:solidFill>
                            <a:schemeClr val="tx2">
                              <a:lumMod val="60000"/>
                              <a:lumOff val="40000"/>
                            </a:schemeClr>
                          </a:solidFill>
                          <a:latin typeface="Comic Sans MS" pitchFamily="66" charset="0"/>
                          <a:ea typeface="+mn-ea"/>
                          <a:cs typeface="+mn-cs"/>
                        </a:rPr>
                        <a:t>Riconoscere  funzionalità  e  caratteristiche  dei   cinque sensi.</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lang="it-IT" sz="900" kern="1200" dirty="0">
                          <a:solidFill>
                            <a:schemeClr val="tx2">
                              <a:lumMod val="60000"/>
                              <a:lumOff val="40000"/>
                            </a:schemeClr>
                          </a:solidFill>
                          <a:latin typeface="Comic Sans MS" pitchFamily="66" charset="0"/>
                          <a:ea typeface="+mn-ea"/>
                          <a:cs typeface="+mn-cs"/>
                        </a:rPr>
                        <a:t>Riconoscere e descrivere fenomeni fondamentali del  mondo    fisico (ciclo  dell’acqua- passaggi di stato).</a:t>
                      </a:r>
                    </a:p>
                  </a:txBody>
                  <a:tcPr marL="91438" marR="91438" marT="45725" marB="45725"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lang="it-IT" sz="900" kern="1200" dirty="0">
                          <a:solidFill>
                            <a:schemeClr val="tx2">
                              <a:lumMod val="60000"/>
                              <a:lumOff val="40000"/>
                            </a:schemeClr>
                          </a:solidFill>
                          <a:latin typeface="Comic Sans MS" pitchFamily="66" charset="0"/>
                          <a:ea typeface="+mn-ea"/>
                          <a:cs typeface="+mn-cs"/>
                        </a:rPr>
                        <a:t>Osservare animali e piante in un ambiente naturale.</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900" kern="1200" dirty="0">
                          <a:solidFill>
                            <a:schemeClr val="tx2">
                              <a:lumMod val="60000"/>
                              <a:lumOff val="40000"/>
                            </a:schemeClr>
                          </a:solidFill>
                          <a:latin typeface="Comic Sans MS" pitchFamily="66" charset="0"/>
                          <a:ea typeface="+mn-ea"/>
                          <a:cs typeface="+mn-cs"/>
                        </a:rPr>
                        <a:t>Utilizzare e denominare i cinque sensi.</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900" kern="1200" dirty="0">
                          <a:solidFill>
                            <a:schemeClr val="tx2">
                              <a:lumMod val="60000"/>
                              <a:lumOff val="40000"/>
                            </a:schemeClr>
                          </a:solidFill>
                          <a:latin typeface="Comic Sans MS" pitchFamily="66" charset="0"/>
                          <a:ea typeface="+mn-ea"/>
                          <a:cs typeface="+mn-cs"/>
                        </a:rPr>
                        <a:t>Riconoscere alcuni fenomeni della realtà.</a:t>
                      </a:r>
                    </a:p>
                  </a:txBody>
                  <a:tcPr marL="91438" marR="91438" marT="45725" marB="45725" anchor="ctr" horzOverflow="overflow"/>
                </a:tc>
                <a:tc vMerge="1">
                  <a:txBody>
                    <a:bodyPr/>
                    <a:lstStyle/>
                    <a:p>
                      <a:pPr marL="171450" marR="0" lvl="0" indent="-1714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endParaRPr lang="it-IT" sz="1100" kern="1200" dirty="0">
                        <a:solidFill>
                          <a:schemeClr val="tx2">
                            <a:lumMod val="60000"/>
                            <a:lumOff val="40000"/>
                          </a:schemeClr>
                        </a:solidFill>
                        <a:latin typeface="Comic Sans MS" pitchFamily="66" charset="0"/>
                        <a:ea typeface="+mn-ea"/>
                        <a:cs typeface="+mn-cs"/>
                      </a:endParaRPr>
                    </a:p>
                  </a:txBody>
                  <a:tcPr marL="91438" marR="91438" marT="45725" marB="45725" anchor="ctr" horzOverflow="overflow"/>
                </a:tc>
                <a:extLst>
                  <a:ext uri="{0D108BD9-81ED-4DB2-BD59-A6C34878D82A}">
                    <a16:rowId xmlns:a16="http://schemas.microsoft.com/office/drawing/2014/main" val="10003"/>
                  </a:ext>
                </a:extLst>
              </a:tr>
              <a:tr h="1288927">
                <a:tc>
                  <a:txBody>
                    <a:bodyPr/>
                    <a:lstStyle/>
                    <a:p>
                      <a:pPr marL="0" indent="0" algn="ctr" eaLnBrk="0" fontAlgn="base" hangingPunct="0">
                        <a:spcBef>
                          <a:spcPct val="0"/>
                        </a:spcBef>
                        <a:spcAft>
                          <a:spcPct val="0"/>
                        </a:spcAft>
                        <a:buFont typeface="Wingdings" pitchFamily="2" charset="2"/>
                        <a:buNone/>
                        <a:tabLst/>
                      </a:pPr>
                      <a:r>
                        <a:rPr lang="it-IT" sz="900" b="1" i="0" dirty="0">
                          <a:solidFill>
                            <a:schemeClr val="tx2">
                              <a:lumMod val="60000"/>
                              <a:lumOff val="40000"/>
                            </a:schemeClr>
                          </a:solidFill>
                          <a:latin typeface="Comic Sans MS" pitchFamily="66" charset="0"/>
                        </a:rPr>
                        <a:t>L’uomo i viventi e l’ambiente</a:t>
                      </a:r>
                    </a:p>
                  </a:txBody>
                  <a:tcPr marL="91438" marR="91438" marT="45725" marB="45725"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900" kern="1200" dirty="0">
                          <a:solidFill>
                            <a:schemeClr val="tx2">
                              <a:lumMod val="60000"/>
                              <a:lumOff val="40000"/>
                            </a:schemeClr>
                          </a:solidFill>
                          <a:latin typeface="Comic Sans MS" pitchFamily="66" charset="0"/>
                          <a:ea typeface="+mn-ea"/>
                          <a:cs typeface="+mn-cs"/>
                        </a:rPr>
                        <a:t>Conoscere   il   mondo   vegetale   osservando diversi tipi di piante.</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900" kern="1200" dirty="0">
                          <a:solidFill>
                            <a:schemeClr val="tx2">
                              <a:lumMod val="60000"/>
                              <a:lumOff val="40000"/>
                            </a:schemeClr>
                          </a:solidFill>
                          <a:latin typeface="Comic Sans MS" pitchFamily="66" charset="0"/>
                          <a:ea typeface="+mn-ea"/>
                          <a:cs typeface="+mn-cs"/>
                        </a:rPr>
                        <a:t>Osservare e denominare  le  parti  principali  di  una  pianta.</a:t>
                      </a:r>
                    </a:p>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lang="it-IT" sz="900" kern="1200" dirty="0">
                          <a:solidFill>
                            <a:schemeClr val="tx2">
                              <a:lumMod val="60000"/>
                              <a:lumOff val="40000"/>
                            </a:schemeClr>
                          </a:solidFill>
                          <a:latin typeface="Comic Sans MS" pitchFamily="66" charset="0"/>
                          <a:ea typeface="+mn-ea"/>
                          <a:cs typeface="+mn-cs"/>
                        </a:rPr>
                        <a:t>Osservare, nel mondo animale, alcuni animali per coglierne somiglianze e differenze.</a:t>
                      </a:r>
                    </a:p>
                  </a:txBody>
                  <a:tcPr marL="91438" marR="91438" marT="45725" marB="45725" anchor="ctr" horzOverflow="overflow"/>
                </a:tc>
                <a:tc>
                  <a:txBody>
                    <a:bodyPr/>
                    <a:lstStyle/>
                    <a:p>
                      <a:pPr marL="171450" marR="0" lvl="0" indent="-171450" algn="just"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lang="it-IT" sz="900" kern="1200" dirty="0">
                          <a:solidFill>
                            <a:schemeClr val="tx2">
                              <a:lumMod val="60000"/>
                              <a:lumOff val="40000"/>
                            </a:schemeClr>
                          </a:solidFill>
                          <a:latin typeface="Comic Sans MS" pitchFamily="66" charset="0"/>
                          <a:ea typeface="+mn-ea"/>
                          <a:cs typeface="+mn-cs"/>
                        </a:rPr>
                        <a:t>Riconoscere    piante    e    animali    in    un determinato ambiente.</a:t>
                      </a:r>
                    </a:p>
                  </a:txBody>
                  <a:tcPr marL="91438" marR="91438" marT="45725" marB="45725" anchor="ctr" horzOverflow="overflow"/>
                </a:tc>
                <a:tc vMerge="1">
                  <a:txBody>
                    <a:bodyPr/>
                    <a:lstStyle/>
                    <a:p>
                      <a:pPr marL="171450" marR="0" lvl="0" indent="-1714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endParaRPr lang="it-IT" sz="1100" kern="1200" dirty="0">
                        <a:solidFill>
                          <a:schemeClr val="tx2">
                            <a:lumMod val="60000"/>
                            <a:lumOff val="40000"/>
                          </a:schemeClr>
                        </a:solidFill>
                        <a:latin typeface="Comic Sans MS" pitchFamily="66" charset="0"/>
                        <a:ea typeface="+mn-ea"/>
                        <a:cs typeface="+mn-cs"/>
                      </a:endParaRPr>
                    </a:p>
                  </a:txBody>
                  <a:tcPr marL="91438" marR="91438" marT="45725" marB="45725" anchor="ctr" horzOverflow="overflow"/>
                </a:tc>
                <a:extLst>
                  <a:ext uri="{0D108BD9-81ED-4DB2-BD59-A6C34878D82A}">
                    <a16:rowId xmlns:a16="http://schemas.microsoft.com/office/drawing/2014/main" val="10004"/>
                  </a:ext>
                </a:extLst>
              </a:tr>
            </a:tbl>
          </a:graphicData>
        </a:graphic>
      </p:graphicFrame>
      <p:sp>
        <p:nvSpPr>
          <p:cNvPr id="5" name="Segnaposto numero diapositiva 4"/>
          <p:cNvSpPr>
            <a:spLocks noGrp="1"/>
          </p:cNvSpPr>
          <p:nvPr>
            <p:ph type="sldNum" sz="quarter" idx="12"/>
          </p:nvPr>
        </p:nvSpPr>
        <p:spPr>
          <a:xfrm>
            <a:off x="8243888" y="6524625"/>
            <a:ext cx="684212" cy="384175"/>
          </a:xfrm>
        </p:spPr>
        <p:txBody>
          <a:bodyPr/>
          <a:lstStyle/>
          <a:p>
            <a:pPr>
              <a:defRPr/>
            </a:pPr>
            <a:fld id="{F349DCC3-AB6E-4474-A97E-E197E8687829}" type="slidenum">
              <a:rPr lang="it-IT"/>
              <a:pPr>
                <a:defRPr/>
              </a:pPr>
              <a:t>11</a:t>
            </a:fld>
            <a:endParaRPr lang="it-IT" dirty="0"/>
          </a:p>
        </p:txBody>
      </p:sp>
    </p:spTree>
    <p:custDataLst>
      <p:tags r:id="rId1"/>
    </p:custDataLst>
    <p:extLst>
      <p:ext uri="{BB962C8B-B14F-4D97-AF65-F5344CB8AC3E}">
        <p14:creationId xmlns:p14="http://schemas.microsoft.com/office/powerpoint/2010/main" val="1290254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619672" y="188640"/>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endParaRPr lang="it-IT" sz="1400" dirty="0">
              <a:solidFill>
                <a:schemeClr val="tx2">
                  <a:lumMod val="60000"/>
                  <a:lumOff val="40000"/>
                </a:schemeClr>
              </a:solidFill>
              <a:latin typeface="Comic Sans MS" panose="030F0702030302020204" pitchFamily="66" charset="0"/>
            </a:endParaRPr>
          </a:p>
          <a:p>
            <a:pPr algn="ctr"/>
            <a:r>
              <a:rPr lang="it-IT" sz="1400" b="1" dirty="0">
                <a:solidFill>
                  <a:schemeClr val="tx2">
                    <a:lumMod val="60000"/>
                    <a:lumOff val="40000"/>
                  </a:schemeClr>
                </a:solidFill>
                <a:latin typeface="Comic Sans MS" panose="030F0702030302020204" pitchFamily="66" charset="0"/>
              </a:rPr>
              <a:t>MUSICA</a:t>
            </a:r>
          </a:p>
          <a:p>
            <a:pPr algn="ctr"/>
            <a:r>
              <a:rPr lang="it-IT" sz="1400" b="1" dirty="0">
                <a:solidFill>
                  <a:schemeClr val="tx2">
                    <a:lumMod val="60000"/>
                    <a:lumOff val="40000"/>
                  </a:schemeClr>
                </a:solidFill>
                <a:latin typeface="Comic Sans MS" panose="030F0702030302020204" pitchFamily="66" charset="0"/>
              </a:rPr>
              <a:t>  Classe 2^ </a:t>
            </a:r>
          </a:p>
        </p:txBody>
      </p:sp>
      <p:graphicFrame>
        <p:nvGraphicFramePr>
          <p:cNvPr id="50241" name="Group 65"/>
          <p:cNvGraphicFramePr>
            <a:graphicFrameLocks noGrp="1"/>
          </p:cNvGraphicFramePr>
          <p:nvPr>
            <p:extLst>
              <p:ext uri="{D42A27DB-BD31-4B8C-83A1-F6EECF244321}">
                <p14:modId xmlns:p14="http://schemas.microsoft.com/office/powerpoint/2010/main" val="3616224603"/>
              </p:ext>
            </p:extLst>
          </p:nvPr>
        </p:nvGraphicFramePr>
        <p:xfrm>
          <a:off x="467543" y="1052736"/>
          <a:ext cx="8280921" cy="4434296"/>
        </p:xfrm>
        <a:graphic>
          <a:graphicData uri="http://schemas.openxmlformats.org/drawingml/2006/table">
            <a:tbl>
              <a:tblPr>
                <a:tableStyleId>{BC89EF96-8CEA-46FF-86C4-4CE0E7609802}</a:tableStyleId>
              </a:tblPr>
              <a:tblGrid>
                <a:gridCol w="1152129">
                  <a:extLst>
                    <a:ext uri="{9D8B030D-6E8A-4147-A177-3AD203B41FA5}">
                      <a16:colId xmlns:a16="http://schemas.microsoft.com/office/drawing/2014/main" val="20000"/>
                    </a:ext>
                  </a:extLst>
                </a:gridCol>
                <a:gridCol w="2417234">
                  <a:extLst>
                    <a:ext uri="{9D8B030D-6E8A-4147-A177-3AD203B41FA5}">
                      <a16:colId xmlns:a16="http://schemas.microsoft.com/office/drawing/2014/main" val="20001"/>
                    </a:ext>
                  </a:extLst>
                </a:gridCol>
                <a:gridCol w="2191278">
                  <a:extLst>
                    <a:ext uri="{9D8B030D-6E8A-4147-A177-3AD203B41FA5}">
                      <a16:colId xmlns:a16="http://schemas.microsoft.com/office/drawing/2014/main" val="20002"/>
                    </a:ext>
                  </a:extLst>
                </a:gridCol>
                <a:gridCol w="2520280">
                  <a:extLst>
                    <a:ext uri="{9D8B030D-6E8A-4147-A177-3AD203B41FA5}">
                      <a16:colId xmlns:a16="http://schemas.microsoft.com/office/drawing/2014/main" val="20003"/>
                    </a:ext>
                  </a:extLst>
                </a:gridCol>
              </a:tblGrid>
              <a:tr h="844536">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1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11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1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11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1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1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11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1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anchor="ctr" horzOverflow="overflow"/>
                </a:tc>
                <a:extLst>
                  <a:ext uri="{0D108BD9-81ED-4DB2-BD59-A6C34878D82A}">
                    <a16:rowId xmlns:a16="http://schemas.microsoft.com/office/drawing/2014/main" val="10001"/>
                  </a:ext>
                </a:extLst>
              </a:tr>
              <a:tr h="724640">
                <a:tc>
                  <a:txBody>
                    <a:bodyPr/>
                    <a:lstStyle/>
                    <a:p>
                      <a:pPr algn="ct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LINGUAGGIO SPECIFICO </a:t>
                      </a:r>
                    </a:p>
                    <a:p>
                      <a:pPr algn="ctr"/>
                      <a:endParaRPr lang="it-IT" sz="1100" b="1" i="0" u="sng"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Organizzare in forma ritmica il movimento del corpo.	</a:t>
                      </a:r>
                    </a:p>
                  </a:txBody>
                  <a:tcPr anchor="ctr" horzOverflow="overflow"/>
                </a:tc>
                <a:tc>
                  <a:txBody>
                    <a:bodyPr/>
                    <a:lstStyle/>
                    <a:p>
                      <a:pPr marL="171450" indent="-171450" algn="just">
                        <a:buFont typeface="Wingdings" panose="05000000000000000000" pitchFamily="2" charset="2"/>
                        <a:buChar char="Ø"/>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Comprendere ritmi utilizzando la gestualità e il movimento corporeo.</a:t>
                      </a:r>
                    </a:p>
                  </a:txBody>
                  <a:tcPr anchor="ctr" horzOverflow="overflow"/>
                </a:tc>
                <a:tc rowSpan="3">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000" kern="1200" dirty="0">
                          <a:solidFill>
                            <a:schemeClr val="tx2">
                              <a:lumMod val="60000"/>
                              <a:lumOff val="40000"/>
                            </a:schemeClr>
                          </a:solidFill>
                          <a:effectLst/>
                          <a:latin typeface="Comic Sans MS" panose="030F0702030302020204" pitchFamily="66" charset="0"/>
                          <a:ea typeface="+mn-ea"/>
                          <a:cs typeface="+mn-cs"/>
                        </a:rPr>
                        <a:t>Ascolta un brano musicale e lo traduce in  azione motoria. </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Utilizza la voce, gli strumenti, gli oggetti sonori per produrre, riprodurre o inventare fatti sonori.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Esegue in gruppo semplici brani vocali.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Individua e</a:t>
                      </a:r>
                      <a:r>
                        <a:rPr lang="it-IT" sz="1000" kern="1200" baseline="0" dirty="0">
                          <a:solidFill>
                            <a:schemeClr val="tx2">
                              <a:lumMod val="60000"/>
                              <a:lumOff val="40000"/>
                            </a:schemeClr>
                          </a:solidFill>
                          <a:effectLst/>
                          <a:latin typeface="Comic Sans MS" panose="030F0702030302020204" pitchFamily="66" charset="0"/>
                          <a:ea typeface="+mn-ea"/>
                          <a:cs typeface="+mn-cs"/>
                        </a:rPr>
                        <a:t> classifica i suoni e rumori. </a:t>
                      </a:r>
                    </a:p>
                    <a:p>
                      <a:pPr marL="171450" indent="-171450" algn="just">
                        <a:buFont typeface="Arial" panose="020B0604020202020204" pitchFamily="34" charset="0"/>
                        <a:buChar char="•"/>
                      </a:pPr>
                      <a:r>
                        <a:rPr lang="it-IT" sz="1000" dirty="0">
                          <a:solidFill>
                            <a:schemeClr val="tx2">
                              <a:lumMod val="60000"/>
                              <a:lumOff val="40000"/>
                            </a:schemeClr>
                          </a:solidFill>
                          <a:latin typeface="Comic Sans MS" panose="030F0702030302020204" pitchFamily="66" charset="0"/>
                        </a:rPr>
                        <a:t>Interpreta i suoni e li associa ai colori per esprimere stati d’animo ed emozioni.</a:t>
                      </a:r>
                      <a:endParaRPr lang="it-IT" sz="1000" kern="1200" dirty="0">
                        <a:solidFill>
                          <a:schemeClr val="tx2">
                            <a:lumMod val="60000"/>
                            <a:lumOff val="40000"/>
                          </a:schemeClr>
                        </a:solidFill>
                        <a:effectLst/>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2"/>
                  </a:ext>
                </a:extLst>
              </a:tr>
              <a:tr h="864096">
                <a:tc>
                  <a:txBody>
                    <a:bodyPr/>
                    <a:lstStyle/>
                    <a:p>
                      <a:pPr algn="ct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PRATICA VOCALE E STRUMENTALE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1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Usare semplici strumenti ritmici.</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Classificare gli strumenti musicali. </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Usare la voce in modo espressivo nel canto e nel parlato.	</a:t>
                      </a:r>
                    </a:p>
                  </a:txBody>
                  <a:tcPr anchor="ctr" horzOverflow="overflow"/>
                </a:tc>
                <a:tc>
                  <a:txBody>
                    <a:bodyPr/>
                    <a:lstStyle/>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Riconoscere gli strumenti musicali. </a:t>
                      </a:r>
                    </a:p>
                  </a:txBody>
                  <a:tcPr anchor="ctr" horzOverflow="overflow"/>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3"/>
                  </a:ext>
                </a:extLst>
              </a:tr>
              <a:tr h="1347664">
                <a:tc>
                  <a:txBody>
                    <a:bodyPr/>
                    <a:lstStyle/>
                    <a:p>
                      <a:pPr marL="0" indent="0" algn="ctr">
                        <a:buFont typeface="Wingdings" panose="05000000000000000000" pitchFamily="2" charset="2"/>
                        <a:buNone/>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ASCOLTO, INTERPRETAZIONE E ANALISI </a:t>
                      </a:r>
                    </a:p>
                  </a:txBody>
                  <a:tcPr anchor="ctr" horzOverflow="overflow"/>
                </a:tc>
                <a:tc>
                  <a:txBody>
                    <a:bodyPr/>
                    <a:lstStyle/>
                    <a:p>
                      <a:pPr marL="171450" indent="-171450" algn="just">
                        <a:buFont typeface="Wingdings" panose="05000000000000000000" pitchFamily="2" charset="2"/>
                        <a:buChar char="Ø"/>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Conoscere, percepire, distinguere i suoni dell’ambiente e classificarli in base a parametri distintivi. </a:t>
                      </a:r>
                    </a:p>
                    <a:p>
                      <a:pPr marL="171450" indent="-171450" algn="just">
                        <a:buFont typeface="Wingdings" panose="05000000000000000000" pitchFamily="2" charset="2"/>
                        <a:buChar char="Ø"/>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Discriminare e interpretare gli eventi sonori, dal vivo e/o registrati. </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Associare i suoni a colori, emozioni e stati d’animo. </a:t>
                      </a:r>
                    </a:p>
                  </a:txBody>
                  <a:tcPr anchor="ctr" horzOverflow="overflow"/>
                </a:tc>
                <a:tc>
                  <a:txBody>
                    <a:bodyPr/>
                    <a:lstStyle/>
                    <a:p>
                      <a:pPr marL="171450" indent="-171450" algn="just">
                        <a:buFont typeface="Wingdings" panose="05000000000000000000" pitchFamily="2" charset="2"/>
                        <a:buChar char="Ø"/>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Conoscere, percepire, riconoscere i suoni dell’ambiente. </a:t>
                      </a:r>
                    </a:p>
                    <a:p>
                      <a:pPr marL="171450" indent="-171450" algn="just">
                        <a:buFont typeface="Wingdings" panose="05000000000000000000" pitchFamily="2" charset="2"/>
                        <a:buChar char="Ø"/>
                      </a:pPr>
                      <a:r>
                        <a:rPr lang="it-IT" sz="1100" b="0" i="0" u="none" strike="noStrike" kern="1200" baseline="0" dirty="0">
                          <a:solidFill>
                            <a:schemeClr val="tx2">
                              <a:lumMod val="60000"/>
                              <a:lumOff val="40000"/>
                            </a:schemeClr>
                          </a:solidFill>
                          <a:latin typeface="Comic Sans MS" panose="030F0702030302020204" pitchFamily="66" charset="0"/>
                          <a:ea typeface="+mn-ea"/>
                          <a:cs typeface="+mn-cs"/>
                        </a:rPr>
                        <a:t>Associare i suoni a colori, emozioni e stati d’animo. 	</a:t>
                      </a:r>
                    </a:p>
                  </a:txBody>
                  <a:tcPr anchor="ctr" horzOverflow="overflow"/>
                </a:tc>
                <a:tc vMerge="1">
                  <a:txBody>
                    <a:bodyPr/>
                    <a:lstStyle/>
                    <a:p>
                      <a:pPr marL="171450" indent="-171450" algn="l">
                        <a:buFont typeface="Wingdings" panose="05000000000000000000" pitchFamily="2" charset="2"/>
                        <a:buChar char="Ø"/>
                      </a:pP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4"/>
                  </a:ext>
                </a:extLst>
              </a:tr>
            </a:tbl>
          </a:graphicData>
        </a:graphic>
      </p:graphicFrame>
      <p:sp>
        <p:nvSpPr>
          <p:cNvPr id="5" name="Segnaposto numero diapositiva 4"/>
          <p:cNvSpPr>
            <a:spLocks noGrp="1"/>
          </p:cNvSpPr>
          <p:nvPr>
            <p:ph type="sldNum" sz="quarter" idx="12"/>
          </p:nvPr>
        </p:nvSpPr>
        <p:spPr>
          <a:xfrm>
            <a:off x="8244408" y="6597352"/>
            <a:ext cx="650810" cy="298326"/>
          </a:xfrm>
        </p:spPr>
        <p:txBody>
          <a:bodyPr/>
          <a:lstStyle/>
          <a:p>
            <a:fld id="{FF435FF0-A5BC-47FA-9B2B-A8C23C837CEF}" type="slidenum">
              <a:rPr lang="it-IT" smtClean="0"/>
              <a:pPr/>
              <a:t>12</a:t>
            </a:fld>
            <a:endParaRPr lang="it-IT" dirty="0"/>
          </a:p>
        </p:txBody>
      </p:sp>
    </p:spTree>
    <p:extLst>
      <p:ext uri="{BB962C8B-B14F-4D97-AF65-F5344CB8AC3E}">
        <p14:creationId xmlns:p14="http://schemas.microsoft.com/office/powerpoint/2010/main" val="407405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619672" y="188640"/>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endParaRPr lang="it-IT" sz="1400" dirty="0">
              <a:solidFill>
                <a:schemeClr val="tx2">
                  <a:lumMod val="60000"/>
                  <a:lumOff val="40000"/>
                </a:schemeClr>
              </a:solidFill>
              <a:latin typeface="Comic Sans MS" panose="030F0702030302020204" pitchFamily="66" charset="0"/>
            </a:endParaRPr>
          </a:p>
          <a:p>
            <a:pPr algn="ctr"/>
            <a:r>
              <a:rPr lang="it-IT" sz="1400" b="1" dirty="0">
                <a:solidFill>
                  <a:schemeClr val="tx2">
                    <a:lumMod val="60000"/>
                    <a:lumOff val="40000"/>
                  </a:schemeClr>
                </a:solidFill>
                <a:latin typeface="Comic Sans MS" panose="030F0702030302020204" pitchFamily="66" charset="0"/>
              </a:rPr>
              <a:t>ARTE IMMAGINE</a:t>
            </a:r>
          </a:p>
          <a:p>
            <a:pPr algn="ctr"/>
            <a:r>
              <a:rPr lang="it-IT" sz="1400" b="1" dirty="0">
                <a:solidFill>
                  <a:schemeClr val="tx2">
                    <a:lumMod val="60000"/>
                    <a:lumOff val="40000"/>
                  </a:schemeClr>
                </a:solidFill>
                <a:latin typeface="Comic Sans MS" panose="030F0702030302020204" pitchFamily="66" charset="0"/>
              </a:rPr>
              <a:t>Classe 2^ </a:t>
            </a:r>
          </a:p>
        </p:txBody>
      </p:sp>
      <p:graphicFrame>
        <p:nvGraphicFramePr>
          <p:cNvPr id="50241" name="Group 65"/>
          <p:cNvGraphicFramePr>
            <a:graphicFrameLocks noGrp="1"/>
          </p:cNvGraphicFramePr>
          <p:nvPr>
            <p:extLst>
              <p:ext uri="{D42A27DB-BD31-4B8C-83A1-F6EECF244321}">
                <p14:modId xmlns:p14="http://schemas.microsoft.com/office/powerpoint/2010/main" val="1494918811"/>
              </p:ext>
            </p:extLst>
          </p:nvPr>
        </p:nvGraphicFramePr>
        <p:xfrm>
          <a:off x="526680" y="1268761"/>
          <a:ext cx="8280922" cy="4342203"/>
        </p:xfrm>
        <a:graphic>
          <a:graphicData uri="http://schemas.openxmlformats.org/drawingml/2006/table">
            <a:tbl>
              <a:tblPr>
                <a:tableStyleId>{BC89EF96-8CEA-46FF-86C4-4CE0E7609802}</a:tableStyleId>
              </a:tblPr>
              <a:tblGrid>
                <a:gridCol w="1237008">
                  <a:extLst>
                    <a:ext uri="{9D8B030D-6E8A-4147-A177-3AD203B41FA5}">
                      <a16:colId xmlns:a16="http://schemas.microsoft.com/office/drawing/2014/main" val="20000"/>
                    </a:ext>
                  </a:extLst>
                </a:gridCol>
                <a:gridCol w="2175736">
                  <a:extLst>
                    <a:ext uri="{9D8B030D-6E8A-4147-A177-3AD203B41FA5}">
                      <a16:colId xmlns:a16="http://schemas.microsoft.com/office/drawing/2014/main" val="20001"/>
                    </a:ext>
                  </a:extLst>
                </a:gridCol>
                <a:gridCol w="2509370">
                  <a:extLst>
                    <a:ext uri="{9D8B030D-6E8A-4147-A177-3AD203B41FA5}">
                      <a16:colId xmlns:a16="http://schemas.microsoft.com/office/drawing/2014/main" val="20002"/>
                    </a:ext>
                  </a:extLst>
                </a:gridCol>
                <a:gridCol w="2358808">
                  <a:extLst>
                    <a:ext uri="{9D8B030D-6E8A-4147-A177-3AD203B41FA5}">
                      <a16:colId xmlns:a16="http://schemas.microsoft.com/office/drawing/2014/main" val="20003"/>
                    </a:ext>
                  </a:extLst>
                </a:gridCol>
              </a:tblGrid>
              <a:tr h="853238">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anchor="ctr" horzOverflow="overflow"/>
                </a:tc>
                <a:extLst>
                  <a:ext uri="{0D108BD9-81ED-4DB2-BD59-A6C34878D82A}">
                    <a16:rowId xmlns:a16="http://schemas.microsoft.com/office/drawing/2014/main" val="10001"/>
                  </a:ext>
                </a:extLst>
              </a:tr>
              <a:tr h="816930">
                <a:tc>
                  <a:txBody>
                    <a:bodyPr/>
                    <a:lstStyle/>
                    <a:p>
                      <a:pPr algn="ct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it-IT" sz="1000" b="1" i="0" u="none" strike="noStrike" kern="1200" baseline="0" dirty="0">
                          <a:solidFill>
                            <a:schemeClr val="tx2">
                              <a:lumMod val="60000"/>
                              <a:lumOff val="40000"/>
                            </a:schemeClr>
                          </a:solidFill>
                          <a:latin typeface="Comic Sans MS" panose="030F0702030302020204" pitchFamily="66" charset="0"/>
                          <a:ea typeface="+mn-ea"/>
                          <a:cs typeface="+mn-cs"/>
                        </a:rPr>
                        <a:t>ESPRIMERSI E COMUNICARE</a:t>
                      </a:r>
                      <a:endParaRPr lang="it-IT" sz="1000" b="1" i="0" u="sng" strike="noStrike" kern="1200" baseline="0" dirty="0">
                        <a:solidFill>
                          <a:schemeClr val="tx2">
                            <a:lumMod val="60000"/>
                            <a:lumOff val="40000"/>
                          </a:schemeClr>
                        </a:solidFill>
                        <a:latin typeface="Comic Sans MS" panose="030F0702030302020204" pitchFamily="66" charset="0"/>
                        <a:ea typeface="+mn-ea"/>
                        <a:cs typeface="+mn-cs"/>
                      </a:endParaRPr>
                    </a:p>
                    <a:p>
                      <a:pPr algn="ctr"/>
                      <a:endParaRPr lang="it-IT" sz="1000" b="1" i="0" u="sng"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82563" indent="-182563" algn="just">
                        <a:lnSpc>
                          <a:spcPts val="1440"/>
                        </a:lnSpc>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Saper utilizzare forme e colori per rappresentare aspetti della realtà attraverso varie tecniche. </a:t>
                      </a:r>
                    </a:p>
                    <a:p>
                      <a:pPr marL="182563" indent="-182563" algn="just">
                        <a:lnSpc>
                          <a:spcPts val="1440"/>
                        </a:lnSpc>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Esprimere sensazioni, emozioni, pensieri attraverso la produzione grafica, manipolativa. </a:t>
                      </a:r>
                    </a:p>
                  </a:txBody>
                  <a:tcPr anchor="ctr" horzOverflow="overflow"/>
                </a:tc>
                <a:tc>
                  <a:txBody>
                    <a:bodyPr/>
                    <a:lstStyle/>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Saper utilizzare forme e colori per rappresentare aspetti della realtà attraverso semplici tecniche. </a:t>
                      </a:r>
                    </a:p>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Esprimere sensazioni, emozioni, pensieri attraverso la produzione grafica. </a:t>
                      </a:r>
                    </a:p>
                  </a:txBody>
                  <a:tcPr anchor="ctr" horzOverflow="overflow"/>
                </a:tc>
                <a:tc rowSpan="3">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000" u="none" strike="noStrike" kern="1200" dirty="0">
                          <a:solidFill>
                            <a:schemeClr val="tx2">
                              <a:lumMod val="60000"/>
                              <a:lumOff val="40000"/>
                            </a:schemeClr>
                          </a:solidFill>
                          <a:effectLst/>
                          <a:latin typeface="Comic Sans MS" panose="030F0702030302020204" pitchFamily="66" charset="0"/>
                          <a:ea typeface="+mn-ea"/>
                          <a:cs typeface="+mn-cs"/>
                        </a:rPr>
                        <a:t>Sa rappresentare  forme e oggetti presenti nell’ambiente</a:t>
                      </a:r>
                      <a:r>
                        <a:rPr lang="it-IT" sz="1000" u="none" strike="noStrike" kern="1200" baseline="0" dirty="0">
                          <a:solidFill>
                            <a:schemeClr val="tx2">
                              <a:lumMod val="60000"/>
                              <a:lumOff val="40000"/>
                            </a:schemeClr>
                          </a:solidFill>
                          <a:effectLst/>
                          <a:latin typeface="Comic Sans MS" panose="030F0702030302020204" pitchFamily="66" charset="0"/>
                          <a:ea typeface="+mn-ea"/>
                          <a:cs typeface="+mn-cs"/>
                        </a:rPr>
                        <a:t> u</a:t>
                      </a:r>
                      <a:r>
                        <a:rPr lang="it-IT" sz="1000" u="none" strike="noStrike" kern="1200" dirty="0">
                          <a:solidFill>
                            <a:schemeClr val="tx2">
                              <a:lumMod val="60000"/>
                              <a:lumOff val="40000"/>
                            </a:schemeClr>
                          </a:solidFill>
                          <a:effectLst/>
                          <a:latin typeface="Comic Sans MS" panose="030F0702030302020204" pitchFamily="66" charset="0"/>
                          <a:ea typeface="+mn-ea"/>
                          <a:cs typeface="+mn-cs"/>
                        </a:rPr>
                        <a:t>tilizzando i colori appropriati.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000" u="none" strike="noStrike" kern="1200" dirty="0">
                          <a:solidFill>
                            <a:schemeClr val="tx2">
                              <a:lumMod val="60000"/>
                              <a:lumOff val="40000"/>
                            </a:schemeClr>
                          </a:solidFill>
                          <a:effectLst/>
                          <a:latin typeface="Comic Sans MS" panose="030F0702030302020204" pitchFamily="66" charset="0"/>
                          <a:ea typeface="+mn-ea"/>
                          <a:cs typeface="+mn-cs"/>
                        </a:rPr>
                        <a:t>Sa esprimere sensazioni, emozioni,  pensieri utilizzando le diverse tecniche </a:t>
                      </a:r>
                      <a:r>
                        <a:rPr lang="it-IT" sz="1000" u="none" strike="noStrike" kern="1200" dirty="0" err="1">
                          <a:solidFill>
                            <a:schemeClr val="tx2">
                              <a:lumMod val="60000"/>
                              <a:lumOff val="40000"/>
                            </a:schemeClr>
                          </a:solidFill>
                          <a:effectLst/>
                          <a:latin typeface="Comic Sans MS" panose="030F0702030302020204" pitchFamily="66" charset="0"/>
                          <a:ea typeface="+mn-ea"/>
                          <a:cs typeface="+mn-cs"/>
                        </a:rPr>
                        <a:t>grafico-pittoriche</a:t>
                      </a:r>
                      <a:r>
                        <a:rPr lang="it-IT" sz="1000" u="none" strike="noStrike" kern="1200" dirty="0">
                          <a:solidFill>
                            <a:schemeClr val="tx2">
                              <a:lumMod val="60000"/>
                              <a:lumOff val="40000"/>
                            </a:schemeClr>
                          </a:solidFill>
                          <a:effectLst/>
                          <a:latin typeface="Comic Sans MS" panose="030F0702030302020204" pitchFamily="66" charset="0"/>
                          <a:ea typeface="+mn-ea"/>
                          <a:cs typeface="+mn-cs"/>
                        </a:rPr>
                        <a:t>.</a:t>
                      </a:r>
                      <a:endParaRPr lang="it-IT" sz="1000" kern="1200" dirty="0">
                        <a:solidFill>
                          <a:schemeClr val="tx2">
                            <a:lumMod val="60000"/>
                            <a:lumOff val="40000"/>
                          </a:schemeClr>
                        </a:solidFill>
                        <a:effectLst/>
                        <a:latin typeface="Comic Sans MS" panose="030F0702030302020204" pitchFamily="66" charset="0"/>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000" kern="1200" dirty="0">
                          <a:solidFill>
                            <a:schemeClr val="tx2">
                              <a:lumMod val="60000"/>
                              <a:lumOff val="40000"/>
                            </a:schemeClr>
                          </a:solidFill>
                          <a:effectLst/>
                          <a:latin typeface="Comic Sans MS" panose="030F0702030302020204" pitchFamily="66" charset="0"/>
                          <a:ea typeface="+mn-ea"/>
                          <a:cs typeface="+mn-cs"/>
                        </a:rPr>
                        <a:t>Osserva e descrive immagini.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Riconosce nella realtà e nella rappresentazione colori,  relazioni spaziali, rapporto verticale/orizzontale, differenze di forma.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Produce immagini con materiali e tecniche adeguate.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Descrivere un’opera d’arte dando spazio alle proprie emozioni. </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2"/>
                  </a:ext>
                </a:extLst>
              </a:tr>
              <a:tr h="81693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it-IT" sz="1000" b="1" i="0" u="none" strike="noStrike" kern="1200" baseline="0" dirty="0">
                          <a:solidFill>
                            <a:schemeClr val="tx2">
                              <a:lumMod val="60000"/>
                              <a:lumOff val="40000"/>
                            </a:schemeClr>
                          </a:solidFill>
                          <a:latin typeface="Comic Sans MS" panose="030F0702030302020204" pitchFamily="66" charset="0"/>
                          <a:ea typeface="+mn-ea"/>
                          <a:cs typeface="+mn-cs"/>
                        </a:rPr>
                        <a:t>OSSERVARE E LEGGERE LE IMMAGINI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marR="0" indent="-171450" algn="just" defTabSz="914400" rtl="0" eaLnBrk="1" fontAlgn="auto" latinLnBrk="0" hangingPunct="1">
                        <a:lnSpc>
                          <a:spcPct val="100000"/>
                        </a:lnSpc>
                        <a:spcBef>
                          <a:spcPts val="0"/>
                        </a:spcBef>
                        <a:spcAft>
                          <a:spcPts val="0"/>
                        </a:spcAft>
                        <a:buClrTx/>
                        <a:buSzTx/>
                        <a:buFont typeface="Wingdings" pitchFamily="2" charset="2"/>
                        <a:buChar char="Ø"/>
                        <a:tabLst/>
                        <a:defRPr/>
                      </a:pPr>
                      <a:r>
                        <a:rPr lang="it-IT" sz="1000" kern="1200" baseline="0" dirty="0">
                          <a:solidFill>
                            <a:schemeClr val="tx2">
                              <a:lumMod val="60000"/>
                              <a:lumOff val="40000"/>
                            </a:schemeClr>
                          </a:solidFill>
                          <a:latin typeface="Comic Sans MS" panose="030F0702030302020204" pitchFamily="66" charset="0"/>
                          <a:ea typeface="+mn-ea"/>
                          <a:cs typeface="+mn-cs"/>
                        </a:rPr>
                        <a:t>Cogliere i particolari descrittivi di un’immagine e saperla riprodurre.	</a:t>
                      </a:r>
                    </a:p>
                    <a:p>
                      <a:pPr marL="171450" marR="0" indent="-171450" algn="just" defTabSz="914400" rtl="0" eaLnBrk="1" fontAlgn="auto" latinLnBrk="0" hangingPunct="1">
                        <a:lnSpc>
                          <a:spcPct val="100000"/>
                        </a:lnSpc>
                        <a:spcBef>
                          <a:spcPts val="0"/>
                        </a:spcBef>
                        <a:spcAft>
                          <a:spcPts val="0"/>
                        </a:spcAft>
                        <a:buClrTx/>
                        <a:buSzTx/>
                        <a:buFont typeface="Wingdings" pitchFamily="2" charset="2"/>
                        <a:buChar char="Ø"/>
                        <a:tabLst/>
                        <a:defRPr/>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Riconoscere linee, colori,forme presenti nelle immagini e nelle opere d’ arte.</a:t>
                      </a:r>
                    </a:p>
                  </a:txBody>
                  <a:tcPr anchor="ctr" horzOverflow="overflow"/>
                </a:tc>
                <a:tc>
                  <a:txBody>
                    <a:bodyPr/>
                    <a:lstStyle/>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Cogliere i particolari descrittivi di un’immagine. </a:t>
                      </a:r>
                    </a:p>
                    <a:p>
                      <a:pPr marL="182563" indent="-182563"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Cogliere il significato globale di un’immagine. </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vMerge="1">
                  <a:txBody>
                    <a:bodyPr/>
                    <a:lstStyle/>
                    <a:p>
                      <a:pPr marL="182563" indent="-182563">
                        <a:buFont typeface="Wingdings" pitchFamily="2" charset="2"/>
                        <a:buChar char="Ø"/>
                      </a:pP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3"/>
                  </a:ext>
                </a:extLst>
              </a:tr>
              <a:tr h="969285">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it-IT" sz="1000" b="1" i="0" u="none" strike="noStrike" kern="1200" baseline="0" dirty="0">
                          <a:solidFill>
                            <a:schemeClr val="tx2">
                              <a:lumMod val="60000"/>
                              <a:lumOff val="40000"/>
                            </a:schemeClr>
                          </a:solidFill>
                          <a:latin typeface="Comic Sans MS" panose="030F0702030302020204" pitchFamily="66" charset="0"/>
                          <a:ea typeface="+mn-ea"/>
                          <a:cs typeface="+mn-cs"/>
                        </a:rPr>
                        <a:t>COMPRENDERE E APPREZZARE LE OPERE D’ARTE</a:t>
                      </a:r>
                    </a:p>
                  </a:txBody>
                  <a:tcPr anchor="ctr" horzOverflow="overflow"/>
                </a:tc>
                <a:tc>
                  <a:txBody>
                    <a:bodyPr/>
                    <a:lstStyle/>
                    <a:p>
                      <a:pPr algn="just">
                        <a:buFont typeface="Wingdings"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 Familiarizzare con alcune</a:t>
                      </a:r>
                    </a:p>
                    <a:p>
                      <a:pPr algn="just">
                        <a:buFont typeface="Wingdings" pitchFamily="2" charset="2"/>
                        <a:buNone/>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   forme d’arte.</a:t>
                      </a:r>
                    </a:p>
                  </a:txBody>
                  <a:tcPr anchor="ctr" horzOverflow="overflow"/>
                </a:tc>
                <a:tc>
                  <a:txBody>
                    <a:bodyPr/>
                    <a:lstStyle/>
                    <a:p>
                      <a:pPr marL="171450" indent="-171450" algn="just">
                        <a:buFont typeface="Wingdings" panose="05000000000000000000" pitchFamily="2" charset="2"/>
                        <a:buNone/>
                      </a:pP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p>
                      <a:pPr marL="182563" marR="0" indent="-182563"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Familiarizzare con alcune semplici forme d’arte.</a:t>
                      </a:r>
                    </a:p>
                  </a:txBody>
                  <a:tcPr anchor="ctr" horzOverflow="overflow"/>
                </a:tc>
                <a:tc vMerge="1">
                  <a:txBody>
                    <a:bodyPr/>
                    <a:lstStyle/>
                    <a:p>
                      <a:pPr marL="171450" indent="-171450" algn="l">
                        <a:buFont typeface="Wingdings" panose="05000000000000000000" pitchFamily="2" charset="2"/>
                        <a:buNone/>
                      </a:pP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4"/>
                  </a:ext>
                </a:extLst>
              </a:tr>
            </a:tbl>
          </a:graphicData>
        </a:graphic>
      </p:graphicFrame>
      <p:sp>
        <p:nvSpPr>
          <p:cNvPr id="5" name="Segnaposto numero diapositiva 4"/>
          <p:cNvSpPr>
            <a:spLocks noGrp="1"/>
          </p:cNvSpPr>
          <p:nvPr>
            <p:ph type="sldNum" sz="quarter" idx="12"/>
          </p:nvPr>
        </p:nvSpPr>
        <p:spPr>
          <a:xfrm>
            <a:off x="8244408" y="6597352"/>
            <a:ext cx="650810" cy="298326"/>
          </a:xfrm>
        </p:spPr>
        <p:txBody>
          <a:bodyPr/>
          <a:lstStyle/>
          <a:p>
            <a:fld id="{FF435FF0-A5BC-47FA-9B2B-A8C23C837CEF}" type="slidenum">
              <a:rPr lang="it-IT" smtClean="0"/>
              <a:pPr/>
              <a:t>13</a:t>
            </a:fld>
            <a:endParaRPr lang="it-IT" dirty="0"/>
          </a:p>
        </p:txBody>
      </p:sp>
    </p:spTree>
    <p:extLst>
      <p:ext uri="{BB962C8B-B14F-4D97-AF65-F5344CB8AC3E}">
        <p14:creationId xmlns:p14="http://schemas.microsoft.com/office/powerpoint/2010/main" val="405658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560026" y="260648"/>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p>
          <a:p>
            <a:pPr algn="ctr"/>
            <a:r>
              <a:rPr lang="it-IT" sz="1400" b="1" dirty="0">
                <a:solidFill>
                  <a:schemeClr val="tx2">
                    <a:lumMod val="60000"/>
                    <a:lumOff val="40000"/>
                  </a:schemeClr>
                </a:solidFill>
                <a:latin typeface="Comic Sans MS" panose="030F0702030302020204" pitchFamily="66" charset="0"/>
              </a:rPr>
              <a:t>EDUCAZIONE FISICA</a:t>
            </a:r>
          </a:p>
          <a:p>
            <a:pPr algn="ctr"/>
            <a:r>
              <a:rPr lang="it-IT" sz="1400" b="1" dirty="0">
                <a:solidFill>
                  <a:schemeClr val="tx2">
                    <a:lumMod val="60000"/>
                    <a:lumOff val="40000"/>
                  </a:schemeClr>
                </a:solidFill>
                <a:latin typeface="Comic Sans MS" panose="030F0702030302020204" pitchFamily="66" charset="0"/>
              </a:rPr>
              <a:t>Classe 2^ </a:t>
            </a:r>
          </a:p>
        </p:txBody>
      </p:sp>
      <p:graphicFrame>
        <p:nvGraphicFramePr>
          <p:cNvPr id="50241" name="Group 65"/>
          <p:cNvGraphicFramePr>
            <a:graphicFrameLocks noGrp="1"/>
          </p:cNvGraphicFramePr>
          <p:nvPr>
            <p:extLst>
              <p:ext uri="{D42A27DB-BD31-4B8C-83A1-F6EECF244321}">
                <p14:modId xmlns:p14="http://schemas.microsoft.com/office/powerpoint/2010/main" val="4291532309"/>
              </p:ext>
            </p:extLst>
          </p:nvPr>
        </p:nvGraphicFramePr>
        <p:xfrm>
          <a:off x="287015" y="1196752"/>
          <a:ext cx="8640961" cy="4899009"/>
        </p:xfrm>
        <a:graphic>
          <a:graphicData uri="http://schemas.openxmlformats.org/drawingml/2006/table">
            <a:tbl>
              <a:tblPr>
                <a:tableStyleId>{BC89EF96-8CEA-46FF-86C4-4CE0E7609802}</a:tableStyleId>
              </a:tblPr>
              <a:tblGrid>
                <a:gridCol w="1224137">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766726">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anchor="ctr" horzOverflow="overflow"/>
                </a:tc>
                <a:extLst>
                  <a:ext uri="{0D108BD9-81ED-4DB2-BD59-A6C34878D82A}">
                    <a16:rowId xmlns:a16="http://schemas.microsoft.com/office/drawing/2014/main" val="10001"/>
                  </a:ext>
                </a:extLst>
              </a:tr>
              <a:tr h="110548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rPr>
                        <a:t>IL CORPO E LA SUA RELAZIONE CON LO SPAZIO E IL TEMPO</a:t>
                      </a: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Coordinare e utilizzare diversi schemi motori combinati tra loro (correre, saltare, afferrare, lanciare). </a:t>
                      </a:r>
                    </a:p>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Riconoscere e riprodurre semplici sequenze ritmiche con il proprio corpo e con gli attrezzi anche in riferimento alle principali coordinate spaziali e temporali .</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1000" b="0" i="0" u="none" strike="noStrike" kern="1200" baseline="0" dirty="0">
                          <a:solidFill>
                            <a:schemeClr val="tx2">
                              <a:lumMod val="60000"/>
                              <a:lumOff val="40000"/>
                            </a:schemeClr>
                          </a:solidFill>
                          <a:latin typeface="Comic Sans MS" panose="030F0702030302020204" pitchFamily="66" charset="0"/>
                          <a:ea typeface="+mn-ea"/>
                          <a:cs typeface="+mn-cs"/>
                        </a:rPr>
                        <a:t>Muoversi </a:t>
                      </a:r>
                      <a:r>
                        <a:rPr lang="it-IT" sz="1000" u="none" strike="noStrike" kern="1200" baseline="0" dirty="0">
                          <a:solidFill>
                            <a:schemeClr val="tx2">
                              <a:lumMod val="60000"/>
                              <a:lumOff val="40000"/>
                            </a:schemeClr>
                          </a:solidFill>
                          <a:latin typeface="Comic Sans MS" panose="030F0702030302020204" pitchFamily="66" charset="0"/>
                        </a:rPr>
                        <a:t>in modo consapevole in contesti diversificati. </a:t>
                      </a:r>
                    </a:p>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Riprodurre schemi motori.</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rowSpan="4">
                  <a:txBody>
                    <a:bodyPr/>
                    <a:lstStyle/>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Coordina e utilizza diversi schemi motori.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Controlla l’equilibrio del proprio corpo. </a:t>
                      </a:r>
                      <a:r>
                        <a:rPr lang="it-IT" sz="1000" b="0" i="0" kern="1200" dirty="0">
                          <a:solidFill>
                            <a:schemeClr val="tx2">
                              <a:lumMod val="60000"/>
                              <a:lumOff val="40000"/>
                            </a:schemeClr>
                          </a:solidFill>
                          <a:effectLst/>
                          <a:latin typeface="Comic Sans MS" panose="030F0702030302020204" pitchFamily="66" charset="0"/>
                          <a:ea typeface="+mn-ea"/>
                          <a:cs typeface="+mn-cs"/>
                        </a:rPr>
                        <a:t> </a:t>
                      </a:r>
                    </a:p>
                    <a:p>
                      <a:pPr marL="171450" indent="-171450" algn="just">
                        <a:buFont typeface="Arial" panose="020B0604020202020204" pitchFamily="34" charset="0"/>
                        <a:buChar char="•"/>
                      </a:pPr>
                      <a:r>
                        <a:rPr lang="it-IT" sz="1000" dirty="0">
                          <a:solidFill>
                            <a:schemeClr val="tx2">
                              <a:lumMod val="60000"/>
                              <a:lumOff val="40000"/>
                            </a:schemeClr>
                          </a:solidFill>
                          <a:latin typeface="Comic Sans MS" panose="030F0702030302020204" pitchFamily="66" charset="0"/>
                        </a:rPr>
                        <a:t>Adegua il movimento al tempo, allo spazio,  al ritmo.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Comunica, attraverso il linguaggio del corpo, stati d’animo, emozioni</a:t>
                      </a:r>
                      <a:r>
                        <a:rPr lang="it-IT" sz="1000" kern="1200" baseline="0" dirty="0">
                          <a:solidFill>
                            <a:schemeClr val="tx2">
                              <a:lumMod val="60000"/>
                              <a:lumOff val="40000"/>
                            </a:schemeClr>
                          </a:solidFill>
                          <a:effectLst/>
                          <a:latin typeface="Comic Sans MS" panose="030F0702030302020204" pitchFamily="66" charset="0"/>
                          <a:ea typeface="+mn-ea"/>
                          <a:cs typeface="+mn-cs"/>
                        </a:rPr>
                        <a:t> e sentimenti.</a:t>
                      </a:r>
                      <a:endParaRPr lang="it-IT" sz="1000" kern="1200" dirty="0">
                        <a:solidFill>
                          <a:schemeClr val="tx2">
                            <a:lumMod val="60000"/>
                            <a:lumOff val="40000"/>
                          </a:schemeClr>
                        </a:solidFill>
                        <a:effectLst/>
                        <a:latin typeface="Comic Sans MS" panose="030F0702030302020204" pitchFamily="66" charset="0"/>
                        <a:ea typeface="+mn-ea"/>
                        <a:cs typeface="+mn-cs"/>
                      </a:endParaRP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Conosce e applica regole nel gioco e nello sport.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Conosce e</a:t>
                      </a:r>
                      <a:r>
                        <a:rPr lang="it-IT" sz="1000" kern="1200" baseline="0" dirty="0">
                          <a:solidFill>
                            <a:schemeClr val="tx2">
                              <a:lumMod val="60000"/>
                              <a:lumOff val="40000"/>
                            </a:schemeClr>
                          </a:solidFill>
                          <a:effectLst/>
                          <a:latin typeface="Comic Sans MS" panose="030F0702030302020204" pitchFamily="66" charset="0"/>
                          <a:ea typeface="+mn-ea"/>
                          <a:cs typeface="+mn-cs"/>
                        </a:rPr>
                        <a:t> </a:t>
                      </a:r>
                      <a:r>
                        <a:rPr lang="it-IT" sz="1000" kern="1200" dirty="0">
                          <a:solidFill>
                            <a:schemeClr val="tx2">
                              <a:lumMod val="60000"/>
                              <a:lumOff val="40000"/>
                            </a:schemeClr>
                          </a:solidFill>
                          <a:effectLst/>
                          <a:latin typeface="Comic Sans MS" panose="030F0702030302020204" pitchFamily="66" charset="0"/>
                          <a:ea typeface="+mn-ea"/>
                          <a:cs typeface="+mn-cs"/>
                        </a:rPr>
                        <a:t>utilizza  correttamente attrezzi.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Si orienta in spazi di attività.</a:t>
                      </a:r>
                      <a:endParaRPr lang="it-IT" sz="1000" u="none" strike="noStrike" kern="1200" baseline="0" dirty="0">
                        <a:solidFill>
                          <a:schemeClr val="tx2">
                            <a:lumMod val="60000"/>
                            <a:lumOff val="40000"/>
                          </a:schemeClr>
                        </a:solidFill>
                        <a:latin typeface="Comic Sans MS" panose="030F0702030302020204" pitchFamily="66" charset="0"/>
                      </a:endParaRPr>
                    </a:p>
                  </a:txBody>
                  <a:tcPr anchor="ctr" horzOverflow="overflow"/>
                </a:tc>
                <a:extLst>
                  <a:ext uri="{0D108BD9-81ED-4DB2-BD59-A6C34878D82A}">
                    <a16:rowId xmlns:a16="http://schemas.microsoft.com/office/drawing/2014/main" val="10002"/>
                  </a:ext>
                </a:extLst>
              </a:tr>
              <a:tr h="776129">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rPr>
                        <a:t>IL LINGUAGGIO DEL CORPO COME MODALITÀ COMUNICATIVO-ESPRESSIVA</a:t>
                      </a: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Utilizzare in modo personale il corpo e il movimento (gesti, mimica facciale, voce, postura) per esprimersi, comunicare stati d'animo, emozioni e sentimenti.</a:t>
                      </a:r>
                    </a:p>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Elaborare ed eseguire semplici sequenze di movimento.</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000" u="none" strike="noStrike" kern="1200" baseline="0" dirty="0">
                          <a:solidFill>
                            <a:schemeClr val="tx2">
                              <a:lumMod val="60000"/>
                              <a:lumOff val="40000"/>
                            </a:schemeClr>
                          </a:solidFill>
                          <a:latin typeface="Comic Sans MS" panose="030F0702030302020204" pitchFamily="66" charset="0"/>
                        </a:rPr>
                        <a:t>Compiere gesti con finalità espressive.	</a:t>
                      </a:r>
                    </a:p>
                  </a:txBody>
                  <a:tcPr anchor="ctr" horzOverflow="overflow"/>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1100" u="none" strike="noStrike" kern="1200" baseline="0" dirty="0">
                        <a:solidFill>
                          <a:schemeClr val="tx2">
                            <a:lumMod val="60000"/>
                            <a:lumOff val="40000"/>
                          </a:schemeClr>
                        </a:solidFill>
                        <a:latin typeface="Comic Sans MS" panose="030F0702030302020204" pitchFamily="66" charset="0"/>
                      </a:endParaRPr>
                    </a:p>
                  </a:txBody>
                  <a:tcPr anchor="ctr" horzOverflow="overflow"/>
                </a:tc>
                <a:extLst>
                  <a:ext uri="{0D108BD9-81ED-4DB2-BD59-A6C34878D82A}">
                    <a16:rowId xmlns:a16="http://schemas.microsoft.com/office/drawing/2014/main" val="10003"/>
                  </a:ext>
                </a:extLst>
              </a:tr>
              <a:tr h="997881">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rPr>
                        <a:t>IL GIOCO, LO SPORT, LE REGOLE E IL FAIR PLAY</a:t>
                      </a: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Conoscere e applicare correttamente modalità esecutive di giochi individuali, di squadra e assumere un atteggiamento di fiducia verso il proprio corpo.</a:t>
                      </a:r>
                    </a:p>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Eseguire percorsi su distanza e direzioni varie.</a:t>
                      </a:r>
                      <a:endParaRPr lang="it-IT" sz="1000" u="none" strike="noStrike" kern="1200" baseline="0" dirty="0">
                        <a:solidFill>
                          <a:schemeClr val="tx2">
                            <a:lumMod val="60000"/>
                            <a:lumOff val="40000"/>
                          </a:schemeClr>
                        </a:solidFill>
                        <a:latin typeface="Comic Sans MS" panose="030F0702030302020204" pitchFamily="66" charset="0"/>
                      </a:endParaRPr>
                    </a:p>
                  </a:txBody>
                  <a:tcPr anchor="ctr" horzOverflow="overflow"/>
                </a:tc>
                <a:tc>
                  <a:txBody>
                    <a:bodyPr/>
                    <a:lstStyle/>
                    <a:p>
                      <a:pPr marL="185738" indent="-185738"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Partecipare ai giochi collettivi  condividendo le regole. </a:t>
                      </a:r>
                    </a:p>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Eseguire percorsi su distanza e direzioni semplici.</a:t>
                      </a:r>
                      <a:endParaRPr lang="it-IT" sz="1000" u="none" strike="noStrike" kern="1200" baseline="0" dirty="0">
                        <a:solidFill>
                          <a:schemeClr val="tx2">
                            <a:lumMod val="60000"/>
                            <a:lumOff val="40000"/>
                          </a:schemeClr>
                        </a:solidFill>
                        <a:latin typeface="Comic Sans MS" panose="030F0702030302020204" pitchFamily="66" charset="0"/>
                      </a:endParaRPr>
                    </a:p>
                  </a:txBody>
                  <a:tcPr anchor="ctr" horzOverflow="overflow"/>
                </a:tc>
                <a:tc vMerge="1">
                  <a:txBody>
                    <a:bodyPr/>
                    <a:lstStyle/>
                    <a:p>
                      <a:pPr marL="285750" indent="-285750">
                        <a:buFont typeface="Wingdings" panose="05000000000000000000" pitchFamily="2" charset="2"/>
                        <a:buChar char="Ø"/>
                      </a:pPr>
                      <a:endParaRPr lang="it-IT" sz="1100" u="none" strike="noStrike" kern="1200" baseline="0" dirty="0">
                        <a:solidFill>
                          <a:schemeClr val="tx2">
                            <a:lumMod val="60000"/>
                            <a:lumOff val="40000"/>
                          </a:schemeClr>
                        </a:solidFill>
                        <a:latin typeface="Comic Sans MS" panose="030F0702030302020204" pitchFamily="66" charset="0"/>
                      </a:endParaRPr>
                    </a:p>
                  </a:txBody>
                  <a:tcPr anchor="ctr" horzOverflow="overflow"/>
                </a:tc>
                <a:extLst>
                  <a:ext uri="{0D108BD9-81ED-4DB2-BD59-A6C34878D82A}">
                    <a16:rowId xmlns:a16="http://schemas.microsoft.com/office/drawing/2014/main" val="10004"/>
                  </a:ext>
                </a:extLst>
              </a:tr>
              <a:tr h="97032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rPr>
                        <a:t>SICUREZZA E PREVENZIONE, SALUTE E BENESSERE </a:t>
                      </a: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Percepire e riconoscere sensazioni di benessere legate all' attività ludico-motoria.</a:t>
                      </a:r>
                      <a:endParaRPr lang="it-IT" sz="1000" u="none" strike="noStrike" kern="1200" baseline="0" dirty="0">
                        <a:solidFill>
                          <a:schemeClr val="tx2">
                            <a:lumMod val="60000"/>
                            <a:lumOff val="40000"/>
                          </a:schemeClr>
                        </a:solidFill>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Percepire e riconoscere sensazioni di benessere legate all' attività ludico-motoria.</a:t>
                      </a:r>
                      <a:r>
                        <a:rPr lang="it-IT" sz="1000" u="none" strike="noStrike" kern="1200" baseline="0" dirty="0">
                          <a:solidFill>
                            <a:schemeClr val="tx2">
                              <a:lumMod val="60000"/>
                              <a:lumOff val="40000"/>
                            </a:schemeClr>
                          </a:solidFill>
                          <a:latin typeface="Comic Sans MS" panose="030F0702030302020204" pitchFamily="66" charset="0"/>
                        </a:rPr>
                        <a:t>	</a:t>
                      </a:r>
                    </a:p>
                  </a:txBody>
                  <a:tcPr anchor="ctr" horzOverflow="overflow"/>
                </a:tc>
                <a:tc vMerge="1">
                  <a:txBody>
                    <a:bodyPr/>
                    <a:lstStyle/>
                    <a:p>
                      <a:pPr marL="171450" indent="-171450">
                        <a:buFont typeface="Wingdings" panose="05000000000000000000" pitchFamily="2" charset="2"/>
                        <a:buChar char="Ø"/>
                      </a:pPr>
                      <a:endParaRPr lang="it-IT" sz="1100" u="none" strike="noStrike" kern="1200" baseline="0" dirty="0">
                        <a:solidFill>
                          <a:schemeClr val="tx2">
                            <a:lumMod val="60000"/>
                            <a:lumOff val="40000"/>
                          </a:schemeClr>
                        </a:solidFill>
                        <a:latin typeface="Comic Sans MS" panose="030F0702030302020204" pitchFamily="66" charset="0"/>
                      </a:endParaRPr>
                    </a:p>
                  </a:txBody>
                  <a:tcPr anchor="ctr" horzOverflow="overflow"/>
                </a:tc>
                <a:extLst>
                  <a:ext uri="{0D108BD9-81ED-4DB2-BD59-A6C34878D82A}">
                    <a16:rowId xmlns:a16="http://schemas.microsoft.com/office/drawing/2014/main" val="10005"/>
                  </a:ext>
                </a:extLst>
              </a:tr>
            </a:tbl>
          </a:graphicData>
        </a:graphic>
      </p:graphicFrame>
      <p:sp>
        <p:nvSpPr>
          <p:cNvPr id="5" name="Segnaposto numero diapositiva 4"/>
          <p:cNvSpPr>
            <a:spLocks noGrp="1"/>
          </p:cNvSpPr>
          <p:nvPr>
            <p:ph type="sldNum" sz="quarter" idx="12"/>
          </p:nvPr>
        </p:nvSpPr>
        <p:spPr>
          <a:xfrm>
            <a:off x="8244408" y="6525344"/>
            <a:ext cx="683568" cy="383522"/>
          </a:xfrm>
        </p:spPr>
        <p:txBody>
          <a:bodyPr/>
          <a:lstStyle/>
          <a:p>
            <a:fld id="{FF435FF0-A5BC-47FA-9B2B-A8C23C837CEF}" type="slidenum">
              <a:rPr lang="it-IT" smtClean="0"/>
              <a:pPr/>
              <a:t>14</a:t>
            </a:fld>
            <a:endParaRPr lang="it-IT" dirty="0"/>
          </a:p>
        </p:txBody>
      </p:sp>
    </p:spTree>
    <p:extLst>
      <p:ext uri="{BB962C8B-B14F-4D97-AF65-F5344CB8AC3E}">
        <p14:creationId xmlns:p14="http://schemas.microsoft.com/office/powerpoint/2010/main" val="1848934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1711063" y="169863"/>
            <a:ext cx="609493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it-IT" altLang="it-IT" sz="1400" b="1" dirty="0">
                <a:solidFill>
                  <a:srgbClr val="558ED5"/>
                </a:solidFill>
                <a:latin typeface="Comic Sans MS" pitchFamily="66" charset="0"/>
              </a:rPr>
              <a:t>PROGETTAZIONE ANNUALE PER LO SVILUPPO DI COMPETENZE</a:t>
            </a:r>
          </a:p>
          <a:p>
            <a:pPr algn="ctr" eaLnBrk="1" hangingPunct="1"/>
            <a:r>
              <a:rPr lang="it-IT" altLang="it-IT" sz="1400" b="1" dirty="0">
                <a:solidFill>
                  <a:srgbClr val="558ED5"/>
                </a:solidFill>
                <a:latin typeface="Comic Sans MS" pitchFamily="66" charset="0"/>
              </a:rPr>
              <a:t>TECNOLOGIA</a:t>
            </a:r>
          </a:p>
          <a:p>
            <a:pPr algn="ctr" eaLnBrk="1" hangingPunct="1"/>
            <a:r>
              <a:rPr lang="it-IT" altLang="it-IT" sz="1400" b="1" dirty="0">
                <a:solidFill>
                  <a:srgbClr val="558ED5"/>
                </a:solidFill>
                <a:latin typeface="Comic Sans MS" pitchFamily="66" charset="0"/>
              </a:rPr>
              <a:t>Classe 2^</a:t>
            </a:r>
          </a:p>
        </p:txBody>
      </p:sp>
      <p:graphicFrame>
        <p:nvGraphicFramePr>
          <p:cNvPr id="99363" name="Group 35"/>
          <p:cNvGraphicFramePr>
            <a:graphicFrameLocks noGrp="1"/>
          </p:cNvGraphicFramePr>
          <p:nvPr>
            <p:extLst>
              <p:ext uri="{D42A27DB-BD31-4B8C-83A1-F6EECF244321}">
                <p14:modId xmlns:p14="http://schemas.microsoft.com/office/powerpoint/2010/main" val="2391654372"/>
              </p:ext>
            </p:extLst>
          </p:nvPr>
        </p:nvGraphicFramePr>
        <p:xfrm>
          <a:off x="323528" y="955675"/>
          <a:ext cx="8496944" cy="3836563"/>
        </p:xfrm>
        <a:graphic>
          <a:graphicData uri="http://schemas.openxmlformats.org/drawingml/2006/table">
            <a:tbl>
              <a:tblPr/>
              <a:tblGrid>
                <a:gridCol w="1296144">
                  <a:extLst>
                    <a:ext uri="{9D8B030D-6E8A-4147-A177-3AD203B41FA5}">
                      <a16:colId xmlns:a16="http://schemas.microsoft.com/office/drawing/2014/main" val="20000"/>
                    </a:ext>
                  </a:extLst>
                </a:gridCol>
                <a:gridCol w="2215390">
                  <a:extLst>
                    <a:ext uri="{9D8B030D-6E8A-4147-A177-3AD203B41FA5}">
                      <a16:colId xmlns:a16="http://schemas.microsoft.com/office/drawing/2014/main" val="20001"/>
                    </a:ext>
                  </a:extLst>
                </a:gridCol>
                <a:gridCol w="2492705">
                  <a:extLst>
                    <a:ext uri="{9D8B030D-6E8A-4147-A177-3AD203B41FA5}">
                      <a16:colId xmlns:a16="http://schemas.microsoft.com/office/drawing/2014/main" val="20002"/>
                    </a:ext>
                  </a:extLst>
                </a:gridCol>
                <a:gridCol w="2492705">
                  <a:extLst>
                    <a:ext uri="{9D8B030D-6E8A-4147-A177-3AD203B41FA5}">
                      <a16:colId xmlns:a16="http://schemas.microsoft.com/office/drawing/2014/main" val="20003"/>
                    </a:ext>
                  </a:extLst>
                </a:gridCol>
              </a:tblGrid>
              <a:tr h="576064">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chemeClr val="tx2">
                              <a:lumMod val="60000"/>
                              <a:lumOff val="40000"/>
                            </a:schemeClr>
                          </a:solidFill>
                          <a:effectLst/>
                          <a:latin typeface="Comic Sans MS" pitchFamily="66" charset="0"/>
                        </a:rPr>
                        <a:t>NUCLEI FONDANTI</a:t>
                      </a: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chemeClr val="tx2">
                              <a:lumMod val="60000"/>
                              <a:lumOff val="40000"/>
                            </a:schemeClr>
                          </a:solidFill>
                          <a:effectLst/>
                          <a:latin typeface="Comic Sans MS" pitchFamily="66" charset="0"/>
                        </a:rPr>
                        <a:t>OBIETTIVI  DI APPRENDIMENTO</a:t>
                      </a: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chemeClr val="tx2">
                              <a:lumMod val="60000"/>
                              <a:lumOff val="40000"/>
                            </a:schemeClr>
                          </a:solidFill>
                          <a:effectLst/>
                          <a:latin typeface="Comic Sans MS"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000" b="1" i="0" u="none" strike="noStrike" cap="none" normalizeH="0" baseline="0" dirty="0">
                          <a:ln>
                            <a:noFill/>
                          </a:ln>
                          <a:solidFill>
                            <a:schemeClr val="tx2">
                              <a:lumMod val="60000"/>
                              <a:lumOff val="40000"/>
                            </a:schemeClr>
                          </a:solidFill>
                          <a:effectLst/>
                          <a:latin typeface="Comic Sans MS" pitchFamily="66" charset="0"/>
                        </a:rPr>
                        <a:t>PER ALUNNI CON BISOGNI EDUCATIVI SPECIALI</a:t>
                      </a:r>
                      <a:endParaRPr kumimoji="0" lang="it-IT" sz="1000" b="1" i="1" u="none" strike="noStrike" cap="none" normalizeH="0" baseline="0" dirty="0">
                        <a:ln>
                          <a:noFill/>
                        </a:ln>
                        <a:solidFill>
                          <a:schemeClr val="tx2">
                            <a:lumMod val="60000"/>
                            <a:lumOff val="40000"/>
                          </a:schemeClr>
                        </a:solidFill>
                        <a:effectLst/>
                        <a:latin typeface="Comic Sans MS" pitchFamily="66" charset="0"/>
                      </a:endParaRP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5212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it-IT" sz="1000" b="0" i="0" u="none" strike="noStrike" cap="none" normalizeH="0" baseline="0" dirty="0">
                          <a:ln>
                            <a:noFill/>
                          </a:ln>
                          <a:solidFill>
                            <a:schemeClr val="tx2">
                              <a:lumMod val="60000"/>
                              <a:lumOff val="40000"/>
                            </a:schemeClr>
                          </a:solidFill>
                          <a:effectLst/>
                          <a:latin typeface="Comic Sans MS" pitchFamily="66" charset="0"/>
                        </a:rPr>
                        <a:t>VEDERE E OSSERVARE</a:t>
                      </a:r>
                      <a:endParaRPr kumimoji="0" lang="it-IT" sz="1000" b="1" i="0" u="none" strike="noStrike" cap="none" normalizeH="0" baseline="0" dirty="0">
                        <a:ln>
                          <a:noFill/>
                        </a:ln>
                        <a:solidFill>
                          <a:schemeClr val="tx2">
                            <a:lumMod val="60000"/>
                            <a:lumOff val="40000"/>
                          </a:schemeClr>
                        </a:solidFill>
                        <a:effectLst/>
                        <a:latin typeface="Comic Sans MS" pitchFamily="66" charset="0"/>
                      </a:endParaRP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indent="-171450"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Comprendere la funzione dei vari oggetti tecnologici di uso quotidiano.</a:t>
                      </a:r>
                    </a:p>
                    <a:p>
                      <a:pPr marL="171450" indent="-171450"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Osservare, individuare e classificare i materiali più comuni. </a:t>
                      </a: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rPr>
                        <a:t>Saper  riconoscere le principali proprietà dei materiali più comuni.</a:t>
                      </a:r>
                    </a:p>
                    <a:p>
                      <a:pPr marL="171450" marR="0" lvl="0" indent="-17145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rPr>
                        <a:t>Saper descrivere oralmente  la funzione principale, la struttura e il funzionamento dei vari oggetti.</a:t>
                      </a: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rowSpan="3">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100" kern="1200" dirty="0">
                          <a:solidFill>
                            <a:schemeClr val="tx2">
                              <a:lumMod val="60000"/>
                              <a:lumOff val="40000"/>
                            </a:schemeClr>
                          </a:solidFill>
                          <a:effectLst/>
                          <a:latin typeface="Comic Sans MS" panose="030F0702030302020204" pitchFamily="66" charset="0"/>
                          <a:ea typeface="+mn-ea"/>
                          <a:cs typeface="+mn-cs"/>
                        </a:rPr>
                        <a:t>Conosce le funzioni dei</a:t>
                      </a:r>
                      <a:r>
                        <a:rPr lang="it-IT" sz="1100" kern="1200" baseline="0" dirty="0">
                          <a:solidFill>
                            <a:schemeClr val="tx2">
                              <a:lumMod val="60000"/>
                              <a:lumOff val="40000"/>
                            </a:schemeClr>
                          </a:solidFill>
                          <a:effectLst/>
                          <a:latin typeface="Comic Sans MS" panose="030F0702030302020204" pitchFamily="66" charset="0"/>
                          <a:ea typeface="+mn-ea"/>
                          <a:cs typeface="+mn-cs"/>
                        </a:rPr>
                        <a:t> vari oggetti tecnologici e u</a:t>
                      </a:r>
                      <a:r>
                        <a:rPr lang="it-IT" sz="1100" kern="1200" dirty="0">
                          <a:solidFill>
                            <a:schemeClr val="tx2">
                              <a:lumMod val="60000"/>
                              <a:lumOff val="40000"/>
                            </a:schemeClr>
                          </a:solidFill>
                          <a:effectLst/>
                          <a:latin typeface="Comic Sans MS" panose="030F0702030302020204" pitchFamily="66" charset="0"/>
                          <a:ea typeface="+mn-ea"/>
                          <a:cs typeface="+mn-cs"/>
                        </a:rPr>
                        <a:t>tilizza semplici strumenti informatici per l’apprendimento. </a:t>
                      </a: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p>
                      <a:pPr marL="171450" indent="-171450" algn="just">
                        <a:buFont typeface="Arial" panose="020B0604020202020204" pitchFamily="34" charset="0"/>
                        <a:buChar char="•"/>
                      </a:pPr>
                      <a:r>
                        <a:rPr lang="it-IT" sz="1100" kern="1200" dirty="0">
                          <a:solidFill>
                            <a:schemeClr val="tx2">
                              <a:lumMod val="60000"/>
                              <a:lumOff val="40000"/>
                            </a:schemeClr>
                          </a:solidFill>
                          <a:effectLst/>
                          <a:latin typeface="Comic Sans MS" panose="030F0702030302020204" pitchFamily="66" charset="0"/>
                          <a:ea typeface="+mn-ea"/>
                          <a:cs typeface="+mn-cs"/>
                        </a:rPr>
                        <a:t>Classifica i materiali in base alle proprie</a:t>
                      </a:r>
                      <a:r>
                        <a:rPr lang="it-IT" sz="1100" kern="1200" baseline="0" dirty="0">
                          <a:solidFill>
                            <a:schemeClr val="tx2">
                              <a:lumMod val="60000"/>
                              <a:lumOff val="40000"/>
                            </a:schemeClr>
                          </a:solidFill>
                          <a:effectLst/>
                          <a:latin typeface="Comic Sans MS" panose="030F0702030302020204" pitchFamily="66" charset="0"/>
                          <a:ea typeface="+mn-ea"/>
                          <a:cs typeface="+mn-cs"/>
                        </a:rPr>
                        <a:t> </a:t>
                      </a:r>
                      <a:r>
                        <a:rPr lang="it-IT" sz="1100" kern="1200" dirty="0">
                          <a:solidFill>
                            <a:schemeClr val="tx2">
                              <a:lumMod val="60000"/>
                              <a:lumOff val="40000"/>
                            </a:schemeClr>
                          </a:solidFill>
                          <a:effectLst/>
                          <a:latin typeface="Comic Sans MS" panose="030F0702030302020204" pitchFamily="66" charset="0"/>
                          <a:ea typeface="+mn-ea"/>
                          <a:cs typeface="+mn-cs"/>
                        </a:rPr>
                        <a:t> caratteristiche. </a:t>
                      </a:r>
                      <a:endParaRPr lang="it-IT" sz="1100" kern="1200" baseline="0" dirty="0">
                        <a:solidFill>
                          <a:schemeClr val="tx2">
                            <a:lumMod val="60000"/>
                            <a:lumOff val="40000"/>
                          </a:schemeClr>
                        </a:solidFill>
                        <a:effectLst/>
                        <a:latin typeface="Comic Sans MS" panose="030F0702030302020204" pitchFamily="66" charset="0"/>
                        <a:ea typeface="+mn-ea"/>
                        <a:cs typeface="+mn-cs"/>
                      </a:endParaRPr>
                    </a:p>
                    <a:p>
                      <a:pPr marL="171450" indent="-171450" algn="just">
                        <a:buFont typeface="Arial" panose="020B0604020202020204" pitchFamily="34" charset="0"/>
                        <a:buChar char="•"/>
                      </a:pPr>
                      <a:r>
                        <a:rPr lang="it-IT" sz="1100" kern="1200" dirty="0">
                          <a:solidFill>
                            <a:schemeClr val="tx2">
                              <a:lumMod val="60000"/>
                              <a:lumOff val="40000"/>
                            </a:schemeClr>
                          </a:solidFill>
                          <a:effectLst/>
                          <a:latin typeface="Comic Sans MS" panose="030F0702030302020204" pitchFamily="66" charset="0"/>
                          <a:ea typeface="+mn-ea"/>
                          <a:cs typeface="+mn-cs"/>
                        </a:rPr>
                        <a:t>Realizza manufatti di uso comune. </a:t>
                      </a:r>
                    </a:p>
                    <a:p>
                      <a:pPr marL="171450" indent="-171450" algn="just">
                        <a:buFont typeface="Arial" panose="020B0604020202020204" pitchFamily="34" charset="0"/>
                        <a:buChar char="•"/>
                      </a:pPr>
                      <a:r>
                        <a:rPr lang="it-IT" sz="1100" kern="1200" dirty="0">
                          <a:solidFill>
                            <a:schemeClr val="tx2">
                              <a:lumMod val="60000"/>
                              <a:lumOff val="40000"/>
                            </a:schemeClr>
                          </a:solidFill>
                          <a:effectLst/>
                          <a:latin typeface="Comic Sans MS" panose="030F0702030302020204" pitchFamily="66" charset="0"/>
                          <a:ea typeface="+mn-ea"/>
                          <a:cs typeface="+mn-cs"/>
                        </a:rPr>
                        <a:t>Costruisce e utilizza semplici</a:t>
                      </a:r>
                      <a:r>
                        <a:rPr lang="it-IT" sz="1100" kern="1200" baseline="0" dirty="0">
                          <a:solidFill>
                            <a:schemeClr val="tx2">
                              <a:lumMod val="60000"/>
                              <a:lumOff val="40000"/>
                            </a:schemeClr>
                          </a:solidFill>
                          <a:effectLst/>
                          <a:latin typeface="Comic Sans MS" panose="030F0702030302020204" pitchFamily="66" charset="0"/>
                          <a:ea typeface="+mn-ea"/>
                          <a:cs typeface="+mn-cs"/>
                        </a:rPr>
                        <a:t> grafici per rappresentare i dati.</a:t>
                      </a:r>
                      <a:endParaRPr lang="it-IT" sz="1100" kern="1200" dirty="0">
                        <a:solidFill>
                          <a:schemeClr val="tx2">
                            <a:lumMod val="60000"/>
                            <a:lumOff val="40000"/>
                          </a:schemeClr>
                        </a:solidFill>
                        <a:effectLst/>
                        <a:latin typeface="Comic Sans MS" panose="030F0702030302020204" pitchFamily="66" charset="0"/>
                        <a:ea typeface="+mn-ea"/>
                        <a:cs typeface="+mn-cs"/>
                      </a:endParaRP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3699">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000" b="0" i="0" u="none" strike="noStrike" cap="none" normalizeH="0" baseline="0" dirty="0">
                          <a:ln>
                            <a:noFill/>
                          </a:ln>
                          <a:solidFill>
                            <a:schemeClr val="tx2">
                              <a:lumMod val="60000"/>
                              <a:lumOff val="40000"/>
                            </a:schemeClr>
                          </a:solidFill>
                          <a:effectLst/>
                          <a:latin typeface="Comic Sans MS" pitchFamily="66" charset="0"/>
                        </a:rPr>
                        <a:t>PREVEDERE E IMMAGINARE</a:t>
                      </a: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0"/>
                        </a:spcBef>
                        <a:spcAft>
                          <a:spcPct val="0"/>
                        </a:spcAft>
                        <a:buClrTx/>
                        <a:buSzTx/>
                        <a:buFont typeface="Wingdings" pitchFamily="2" charset="2"/>
                        <a:buChar char="Ø"/>
                        <a:tabLst/>
                        <a:defRPr/>
                      </a:pPr>
                      <a:r>
                        <a:rPr lang="it-IT" sz="1000" kern="1200" baseline="0" dirty="0">
                          <a:solidFill>
                            <a:schemeClr val="tx2">
                              <a:lumMod val="60000"/>
                              <a:lumOff val="40000"/>
                            </a:schemeClr>
                          </a:solidFill>
                          <a:latin typeface="Comic Sans MS" panose="030F0702030302020204" pitchFamily="66" charset="0"/>
                          <a:ea typeface="+mn-ea"/>
                          <a:cs typeface="+mn-cs"/>
                        </a:rPr>
                        <a:t>Rappresentare i dati dell'osservazione attraverso tabelle, disegni, brevi frasi e testi. </a:t>
                      </a: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rPr>
                        <a:t>Compilare una tabella con i dati dell’osservazione.</a:t>
                      </a: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vMerge="1">
                  <a:txBody>
                    <a:bodyPr/>
                    <a:lstStyle/>
                    <a:p>
                      <a:pPr marL="171450" marR="0" lvl="0" indent="-171450"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it-IT" sz="1400" b="0" i="0" u="none" strike="noStrike" cap="none" normalizeH="0" baseline="0" dirty="0">
                        <a:ln>
                          <a:noFill/>
                        </a:ln>
                        <a:solidFill>
                          <a:schemeClr val="tx2">
                            <a:lumMod val="60000"/>
                            <a:lumOff val="40000"/>
                          </a:schemeClr>
                        </a:solidFill>
                        <a:effectLst/>
                        <a:latin typeface="Comic Sans MS" pitchFamily="66" charset="0"/>
                      </a:endParaRP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9161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000" b="0" i="0" u="none" strike="noStrike" cap="none" normalizeH="0" baseline="0" dirty="0">
                          <a:ln>
                            <a:noFill/>
                          </a:ln>
                          <a:solidFill>
                            <a:schemeClr val="tx2">
                              <a:lumMod val="60000"/>
                              <a:lumOff val="40000"/>
                            </a:schemeClr>
                          </a:solidFill>
                          <a:effectLst/>
                          <a:latin typeface="Comic Sans MS" pitchFamily="66" charset="0"/>
                        </a:rPr>
                        <a:t>INTERVENIRE E TRASFORMARE</a:t>
                      </a: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indent="-171450"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Smontare semplici oggetti .</a:t>
                      </a:r>
                    </a:p>
                    <a:p>
                      <a:pPr marL="171450" indent="-171450" algn="just">
                        <a:buFont typeface="Wingdings" pitchFamily="2" charset="2"/>
                        <a:buChar char="Ø"/>
                      </a:pPr>
                      <a:r>
                        <a:rPr lang="it-IT" sz="1000" kern="1200" baseline="0" dirty="0">
                          <a:solidFill>
                            <a:schemeClr val="tx2">
                              <a:lumMod val="60000"/>
                              <a:lumOff val="40000"/>
                            </a:schemeClr>
                          </a:solidFill>
                          <a:latin typeface="Comic Sans MS" panose="030F0702030302020204" pitchFamily="66" charset="0"/>
                          <a:ea typeface="+mn-ea"/>
                          <a:cs typeface="+mn-cs"/>
                        </a:rPr>
                        <a:t>Esprimere, attraverso la verbalizzazione e la rappresentazione grafica, le varie fasi dell'esperienza vissuta.</a:t>
                      </a:r>
                      <a:endParaRPr kumimoji="0" lang="it-IT" sz="1000" b="0" i="0" u="none" strike="noStrike" cap="none" normalizeH="0" baseline="0" dirty="0">
                        <a:ln>
                          <a:noFill/>
                        </a:ln>
                        <a:solidFill>
                          <a:schemeClr val="tx2">
                            <a:lumMod val="60000"/>
                            <a:lumOff val="40000"/>
                          </a:schemeClr>
                        </a:solidFill>
                        <a:effectLst/>
                        <a:latin typeface="Comic Sans MS" pitchFamily="66" charset="0"/>
                      </a:endParaRP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rPr>
                        <a:t>Esprimere, attraverso la verbalizzazione, le varie fasi dell’esperienza vissuta.</a:t>
                      </a: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vMerge="1">
                  <a:txBody>
                    <a:bodyPr/>
                    <a:lstStyle/>
                    <a:p>
                      <a:pPr marL="171450" marR="0" lvl="0" indent="-171450"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it-IT" sz="1400" b="0" i="0" u="none" strike="noStrike" cap="none" normalizeH="0" baseline="0" dirty="0">
                        <a:ln>
                          <a:noFill/>
                        </a:ln>
                        <a:solidFill>
                          <a:schemeClr val="tx2">
                            <a:lumMod val="60000"/>
                            <a:lumOff val="40000"/>
                          </a:schemeClr>
                        </a:solidFill>
                        <a:effectLst/>
                        <a:latin typeface="Comic Sans MS" pitchFamily="66" charset="0"/>
                      </a:endParaRPr>
                    </a:p>
                  </a:txBody>
                  <a:tcPr marT="45719" marB="4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Segnaposto numero diapositiva 4"/>
          <p:cNvSpPr>
            <a:spLocks noGrp="1"/>
          </p:cNvSpPr>
          <p:nvPr>
            <p:ph type="sldNum" sz="quarter" idx="12"/>
          </p:nvPr>
        </p:nvSpPr>
        <p:spPr>
          <a:xfrm>
            <a:off x="6516688" y="6592888"/>
            <a:ext cx="2133600" cy="365125"/>
          </a:xfrm>
        </p:spPr>
        <p:txBody>
          <a:bodyPr/>
          <a:lstStyle/>
          <a:p>
            <a:pPr>
              <a:defRPr/>
            </a:pPr>
            <a:fld id="{E4342717-4E20-4BEF-B387-91479FAB7318}" type="slidenum">
              <a:rPr lang="it-IT"/>
              <a:pPr>
                <a:defRPr/>
              </a:pPr>
              <a:t>15</a:t>
            </a:fld>
            <a:endParaRPr lang="it-IT" dirty="0"/>
          </a:p>
        </p:txBody>
      </p:sp>
    </p:spTree>
    <p:extLst>
      <p:ext uri="{BB962C8B-B14F-4D97-AF65-F5344CB8AC3E}">
        <p14:creationId xmlns:p14="http://schemas.microsoft.com/office/powerpoint/2010/main" val="1014828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533940" y="209252"/>
            <a:ext cx="6094938" cy="738664"/>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rPr>
              <a:t>PROGETTAZIONE ANNUALE PER LO SVILUPPO DI COMPETENZE</a:t>
            </a: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rPr>
              <a:t>RELIGIONE </a:t>
            </a:r>
          </a:p>
          <a:p>
            <a:pPr algn="ctr" fontAlgn="auto">
              <a:spcBef>
                <a:spcPts val="0"/>
              </a:spcBef>
              <a:spcAft>
                <a:spcPts val="0"/>
              </a:spcAft>
              <a:defRPr/>
            </a:pPr>
            <a:r>
              <a:rPr lang="it-IT" sz="1400" b="1" dirty="0">
                <a:solidFill>
                  <a:schemeClr val="tx2">
                    <a:lumMod val="60000"/>
                    <a:lumOff val="40000"/>
                  </a:schemeClr>
                </a:solidFill>
                <a:latin typeface="Comic Sans MS" panose="030F0702030302020204" pitchFamily="66" charset="0"/>
              </a:rPr>
              <a:t>Classe 2^ </a:t>
            </a:r>
          </a:p>
        </p:txBody>
      </p:sp>
      <p:graphicFrame>
        <p:nvGraphicFramePr>
          <p:cNvPr id="129058" name="Group 34"/>
          <p:cNvGraphicFramePr>
            <a:graphicFrameLocks noGrp="1"/>
          </p:cNvGraphicFramePr>
          <p:nvPr>
            <p:extLst>
              <p:ext uri="{D42A27DB-BD31-4B8C-83A1-F6EECF244321}">
                <p14:modId xmlns:p14="http://schemas.microsoft.com/office/powerpoint/2010/main" val="4088612301"/>
              </p:ext>
            </p:extLst>
          </p:nvPr>
        </p:nvGraphicFramePr>
        <p:xfrm>
          <a:off x="287337" y="1124744"/>
          <a:ext cx="8640763" cy="5132744"/>
        </p:xfrm>
        <a:graphic>
          <a:graphicData uri="http://schemas.openxmlformats.org/drawingml/2006/table">
            <a:tbl>
              <a:tblPr/>
              <a:tblGrid>
                <a:gridCol w="1188319">
                  <a:extLst>
                    <a:ext uri="{9D8B030D-6E8A-4147-A177-3AD203B41FA5}">
                      <a16:colId xmlns:a16="http://schemas.microsoft.com/office/drawing/2014/main" val="20000"/>
                    </a:ext>
                  </a:extLst>
                </a:gridCol>
                <a:gridCol w="2186549">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2817623">
                  <a:extLst>
                    <a:ext uri="{9D8B030D-6E8A-4147-A177-3AD203B41FA5}">
                      <a16:colId xmlns:a16="http://schemas.microsoft.com/office/drawing/2014/main" val="20003"/>
                    </a:ext>
                  </a:extLst>
                </a:gridCol>
              </a:tblGrid>
              <a:tr h="775352">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100" b="1" i="0" u="none" strike="noStrike" cap="none" normalizeH="0" baseline="0" dirty="0">
                          <a:ln>
                            <a:noFill/>
                          </a:ln>
                          <a:solidFill>
                            <a:schemeClr val="tx2">
                              <a:lumMod val="60000"/>
                              <a:lumOff val="40000"/>
                            </a:schemeClr>
                          </a:solidFill>
                          <a:effectLst/>
                          <a:latin typeface="Comic Sans MS" pitchFamily="66" charset="0"/>
                          <a:cs typeface="Arial" charset="0"/>
                        </a:rPr>
                        <a:t>NUCLEI FONDANTI</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100" b="1" i="0" u="none" strike="noStrike" cap="none" normalizeH="0" baseline="0" dirty="0">
                          <a:ln>
                            <a:noFill/>
                          </a:ln>
                          <a:solidFill>
                            <a:schemeClr val="tx2">
                              <a:lumMod val="60000"/>
                              <a:lumOff val="40000"/>
                            </a:schemeClr>
                          </a:solidFill>
                          <a:effectLst/>
                          <a:latin typeface="Comic Sans MS" pitchFamily="66" charset="0"/>
                          <a:cs typeface="Arial" charset="0"/>
                        </a:rPr>
                        <a:t>OBIETTIVI  DI APPRENDIMENTO</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100" b="1" i="0" u="none" strike="noStrike" cap="none" normalizeH="0" baseline="0" dirty="0">
                          <a:ln>
                            <a:noFill/>
                          </a:ln>
                          <a:solidFill>
                            <a:schemeClr val="tx2">
                              <a:lumMod val="60000"/>
                              <a:lumOff val="40000"/>
                            </a:schemeClr>
                          </a:solidFill>
                          <a:effectLst/>
                          <a:latin typeface="Comic Sans MS" pitchFamily="66" charset="0"/>
                          <a:cs typeface="Arial"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it-IT" sz="1100" b="1" i="0" u="none" strike="noStrike" cap="none" normalizeH="0" baseline="0" dirty="0">
                          <a:ln>
                            <a:noFill/>
                          </a:ln>
                          <a:solidFill>
                            <a:schemeClr val="tx2">
                              <a:lumMod val="60000"/>
                              <a:lumOff val="40000"/>
                            </a:schemeClr>
                          </a:solidFill>
                          <a:effectLst/>
                          <a:latin typeface="Comic Sans MS" pitchFamily="66" charset="0"/>
                          <a:cs typeface="Arial" charset="0"/>
                        </a:rPr>
                        <a:t>PER ALUNNI CON BISOGNI EDUCATIVI SPECIALI</a:t>
                      </a:r>
                      <a:endParaRPr kumimoji="0" lang="it-IT" sz="1100" b="1" i="1"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1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426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100" b="1" i="0" u="none" strike="noStrike" cap="none" normalizeH="0" baseline="0" dirty="0">
                          <a:ln>
                            <a:noFill/>
                          </a:ln>
                          <a:solidFill>
                            <a:schemeClr val="tx2">
                              <a:lumMod val="60000"/>
                              <a:lumOff val="40000"/>
                            </a:schemeClr>
                          </a:solidFill>
                          <a:effectLst/>
                          <a:latin typeface="Comic Sans MS" pitchFamily="66" charset="0"/>
                          <a:cs typeface="Arial" charset="0"/>
                        </a:rPr>
                        <a:t>DIO E L’UOMO</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lang="it-IT" sz="1000" dirty="0">
                          <a:solidFill>
                            <a:schemeClr val="tx2">
                              <a:lumMod val="60000"/>
                              <a:lumOff val="40000"/>
                            </a:schemeClr>
                          </a:solidFill>
                          <a:latin typeface="Comic Sans MS" panose="030F0702030302020204" pitchFamily="66" charset="0"/>
                        </a:rPr>
                        <a:t>Riconoscere che per i cristiani la creazione è opera di Dio da custodire e rispettare.</a:t>
                      </a:r>
                      <a:endPar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lang="it-IT" sz="1000" dirty="0">
                          <a:solidFill>
                            <a:schemeClr val="tx2">
                              <a:lumMod val="60000"/>
                              <a:lumOff val="40000"/>
                            </a:schemeClr>
                          </a:solidFill>
                          <a:latin typeface="Comic Sans MS" panose="030F0702030302020204" pitchFamily="66" charset="0"/>
                        </a:rPr>
                        <a:t>Intuire che per i cristiani la creazione è opera di Dio da custodire e rispettare</a:t>
                      </a:r>
                      <a:r>
                        <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rPr>
                        <a:t>.</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rowSpan="4">
                  <a:txBody>
                    <a:bodyPr/>
                    <a:lstStyle/>
                    <a:p>
                      <a:pPr marL="171450" lvl="0" indent="-171450" algn="just" fontAlgn="base">
                        <a:buFont typeface="Arial" panose="020B0604020202020204" pitchFamily="34" charset="0"/>
                        <a:buChar char="•"/>
                      </a:pPr>
                      <a:r>
                        <a:rPr lang="it-IT" sz="1000" u="none" strike="noStrike" kern="1200" dirty="0">
                          <a:solidFill>
                            <a:schemeClr val="tx2">
                              <a:lumMod val="60000"/>
                              <a:lumOff val="40000"/>
                            </a:schemeClr>
                          </a:solidFill>
                          <a:effectLst/>
                          <a:latin typeface="Comic Sans MS" panose="030F0702030302020204" pitchFamily="66" charset="0"/>
                          <a:ea typeface="+mn-ea"/>
                          <a:cs typeface="+mn-cs"/>
                        </a:rPr>
                        <a:t>Ascolta, comprende e sa riferire i  racconti Biblici dell’origine e di alcune  figure dell’ Antico Testamento.</a:t>
                      </a:r>
                    </a:p>
                    <a:p>
                      <a:pPr marL="171450" lvl="0" indent="-171450" algn="just" fontAlgn="base">
                        <a:buFont typeface="Arial" panose="020B0604020202020204" pitchFamily="34" charset="0"/>
                        <a:buChar char="•"/>
                      </a:pPr>
                      <a:r>
                        <a:rPr lang="it-IT" sz="1000" u="none" strike="noStrike" kern="1200" dirty="0">
                          <a:solidFill>
                            <a:schemeClr val="tx2">
                              <a:lumMod val="60000"/>
                              <a:lumOff val="40000"/>
                            </a:schemeClr>
                          </a:solidFill>
                          <a:effectLst/>
                          <a:latin typeface="Comic Sans MS" panose="030F0702030302020204" pitchFamily="66" charset="0"/>
                          <a:ea typeface="+mn-ea"/>
                          <a:cs typeface="+mn-cs"/>
                        </a:rPr>
                        <a:t>Ascolta  e</a:t>
                      </a:r>
                      <a:r>
                        <a:rPr lang="it-IT" sz="1000" u="none" strike="noStrike" kern="1200" baseline="0" dirty="0">
                          <a:solidFill>
                            <a:schemeClr val="tx2">
                              <a:lumMod val="60000"/>
                              <a:lumOff val="40000"/>
                            </a:schemeClr>
                          </a:solidFill>
                          <a:effectLst/>
                          <a:latin typeface="Comic Sans MS" panose="030F0702030302020204" pitchFamily="66" charset="0"/>
                          <a:ea typeface="+mn-ea"/>
                          <a:cs typeface="+mn-cs"/>
                        </a:rPr>
                        <a:t> </a:t>
                      </a:r>
                      <a:r>
                        <a:rPr lang="it-IT" sz="1000" u="none" strike="noStrike" kern="1200" dirty="0">
                          <a:solidFill>
                            <a:schemeClr val="tx2">
                              <a:lumMod val="60000"/>
                              <a:lumOff val="40000"/>
                            </a:schemeClr>
                          </a:solidFill>
                          <a:effectLst/>
                          <a:latin typeface="Comic Sans MS" panose="030F0702030302020204" pitchFamily="66" charset="0"/>
                          <a:ea typeface="+mn-ea"/>
                          <a:cs typeface="+mn-cs"/>
                        </a:rPr>
                        <a:t>comprende pagine evangeliche della storia di Gesù e le  sa riferire.</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Conosce e riconosce nella vita di Gesù e nella propria  il comandamento dell’amore e del rispetto, lo apprezza e lo vive attivamente . </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26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100" b="1" i="0" u="none" strike="noStrike" cap="none" normalizeH="0" baseline="0" dirty="0">
                          <a:ln>
                            <a:noFill/>
                          </a:ln>
                          <a:solidFill>
                            <a:schemeClr val="tx2">
                              <a:lumMod val="60000"/>
                              <a:lumOff val="40000"/>
                            </a:schemeClr>
                          </a:solidFill>
                          <a:effectLst/>
                          <a:latin typeface="Comic Sans MS" pitchFamily="66" charset="0"/>
                          <a:cs typeface="Arial" charset="0"/>
                        </a:rPr>
                        <a:t>LA BIBBIA E LE ALTRE FONTI</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rPr>
                        <a:t>Conoscere la struttura e la composizione della Bibbia. </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anose="030F0702030302020204" pitchFamily="66" charset="0"/>
                          <a:cs typeface="Arial" charset="0"/>
                        </a:rPr>
                        <a:t>Conoscere le parti della Bibbia (AT e NT) e sapere che le vicende di Gesù sono narrate nei quattro Vangeli.</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vMerge="1">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endParaRPr kumimoji="0" lang="it-IT" sz="800" b="0" i="0" u="none" strike="noStrike" cap="none" normalizeH="0" baseline="0" dirty="0">
                        <a:ln>
                          <a:noFill/>
                        </a:ln>
                        <a:solidFill>
                          <a:schemeClr val="tx2">
                            <a:lumMod val="60000"/>
                            <a:lumOff val="40000"/>
                          </a:schemeClr>
                        </a:solidFill>
                        <a:effectLst/>
                        <a:latin typeface="Comic Sans MS" panose="030F0702030302020204"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60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100" b="1" i="0" u="none" strike="noStrike" cap="none" normalizeH="0" baseline="0" dirty="0">
                          <a:ln>
                            <a:noFill/>
                          </a:ln>
                          <a:solidFill>
                            <a:schemeClr val="tx2">
                              <a:lumMod val="60000"/>
                              <a:lumOff val="40000"/>
                            </a:schemeClr>
                          </a:solidFill>
                          <a:effectLst/>
                          <a:latin typeface="Comic Sans MS" pitchFamily="66" charset="0"/>
                          <a:cs typeface="Arial" charset="0"/>
                        </a:rPr>
                        <a:t>IL LINGUAGGIO RELIGIOSO</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lang="it-IT" sz="1000" dirty="0">
                          <a:solidFill>
                            <a:schemeClr val="tx2">
                              <a:lumMod val="60000"/>
                              <a:lumOff val="40000"/>
                            </a:schemeClr>
                          </a:solidFill>
                          <a:latin typeface="Comic Sans MS" panose="030F0702030302020204" pitchFamily="66" charset="0"/>
                        </a:rPr>
                        <a:t>Riconoscere i segni cristiani del Natale e della Pasqua nelle celebrazioni e nella pietà popolare.</a:t>
                      </a:r>
                      <a:endPar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cs typeface="Arial" charset="0"/>
                        </a:rPr>
                        <a:t>Comprendere come i credenti di ogni religione, in particolare i cristiani, sentano il bisogno di ringraziare e lodare Dio per i doni ricevuti.</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vMerge="1">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endParaRPr kumimoji="0" lang="it-IT" sz="800" b="0" i="0" u="none" strike="noStrike" cap="none" normalizeH="0" baseline="0" dirty="0">
                        <a:ln>
                          <a:noFill/>
                        </a:ln>
                        <a:solidFill>
                          <a:schemeClr val="tx2">
                            <a:lumMod val="60000"/>
                            <a:lumOff val="40000"/>
                          </a:schemeClr>
                        </a:solidFill>
                        <a:effectLst/>
                        <a:latin typeface="Comic Sans MS" pitchFamily="66"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458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100" b="1" i="0" u="none" strike="noStrike" cap="none" normalizeH="0" baseline="0" dirty="0">
                          <a:ln>
                            <a:noFill/>
                          </a:ln>
                          <a:solidFill>
                            <a:schemeClr val="tx2">
                              <a:lumMod val="60000"/>
                              <a:lumOff val="40000"/>
                            </a:schemeClr>
                          </a:solidFill>
                          <a:effectLst/>
                          <a:latin typeface="Comic Sans MS" pitchFamily="66" charset="0"/>
                          <a:cs typeface="Arial" charset="0"/>
                        </a:rPr>
                        <a:t>I VALORI ETICI E RELIGIOSI</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lang="it-IT" sz="1000" dirty="0">
                          <a:solidFill>
                            <a:schemeClr val="tx2">
                              <a:lumMod val="60000"/>
                              <a:lumOff val="40000"/>
                            </a:schemeClr>
                          </a:solidFill>
                          <a:latin typeface="Comic Sans MS" panose="030F0702030302020204" pitchFamily="66" charset="0"/>
                        </a:rPr>
                        <a:t>Apprezzare l’impegno della comunità umana e cristiana nel porre alla base della convivenza umana la giustizia e la carità.</a:t>
                      </a:r>
                      <a:endParaRPr kumimoji="0" lang="it-IT" sz="1000" b="0" i="0" u="none" strike="noStrike" cap="none" normalizeH="0" baseline="0" dirty="0">
                        <a:ln>
                          <a:noFill/>
                        </a:ln>
                        <a:solidFill>
                          <a:schemeClr val="tx2">
                            <a:lumMod val="60000"/>
                            <a:lumOff val="40000"/>
                          </a:schemeClr>
                        </a:solidFill>
                        <a:effectLst/>
                        <a:latin typeface="Comic Sans MS" pitchFamily="66"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r>
                        <a:rPr kumimoji="0" lang="it-IT" sz="1000" b="0" i="0" u="none" strike="noStrike" cap="none" normalizeH="0" baseline="0" dirty="0">
                          <a:ln>
                            <a:noFill/>
                          </a:ln>
                          <a:solidFill>
                            <a:schemeClr val="tx2">
                              <a:lumMod val="60000"/>
                              <a:lumOff val="40000"/>
                            </a:schemeClr>
                          </a:solidFill>
                          <a:effectLst/>
                          <a:latin typeface="Comic Sans MS" pitchFamily="66" charset="0"/>
                        </a:rPr>
                        <a:t>Conoscere le principali parabole ed i miracoli più conosciuti di Gesù che insegnano l’amore e la fratellanza. 	</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vMerge="1">
                  <a:txBody>
                    <a:bodyPr/>
                    <a:lstStyle/>
                    <a:p>
                      <a:pPr marL="171450" marR="0" lvl="0" indent="-17145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pPr>
                      <a:endParaRPr kumimoji="0" lang="it-IT" sz="800" b="0" i="0" u="none" strike="noStrike" cap="none" normalizeH="0" baseline="0" dirty="0">
                        <a:ln>
                          <a:noFill/>
                        </a:ln>
                        <a:solidFill>
                          <a:schemeClr val="tx2">
                            <a:lumMod val="60000"/>
                            <a:lumOff val="40000"/>
                          </a:schemeClr>
                        </a:solidFill>
                        <a:effectLst/>
                        <a:latin typeface="Comic Sans MS" pitchFamily="66"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 name="Segnaposto numero diapositiva 4"/>
          <p:cNvSpPr txBox="1">
            <a:spLocks noGrp="1"/>
          </p:cNvSpPr>
          <p:nvPr/>
        </p:nvSpPr>
        <p:spPr>
          <a:xfrm>
            <a:off x="8243888" y="6524625"/>
            <a:ext cx="684212" cy="384175"/>
          </a:xfrm>
          <a:prstGeom prst="rect">
            <a:avLst/>
          </a:prstGeom>
          <a:noFill/>
        </p:spPr>
        <p:txBody>
          <a:bodyPr anchor="ctr"/>
          <a:lstStyle/>
          <a:p>
            <a:pPr algn="r" fontAlgn="auto">
              <a:spcBef>
                <a:spcPts val="0"/>
              </a:spcBef>
              <a:spcAft>
                <a:spcPts val="0"/>
              </a:spcAft>
              <a:defRPr/>
            </a:pPr>
            <a:fld id="{337B437C-EAC9-4A95-81C1-A35AF0602F35}" type="slidenum">
              <a:rPr lang="it-IT">
                <a:solidFill>
                  <a:schemeClr val="tx1">
                    <a:tint val="75000"/>
                  </a:schemeClr>
                </a:solidFill>
                <a:latin typeface="+mn-lt"/>
                <a:cs typeface="+mn-cs"/>
              </a:rPr>
              <a:pPr algn="r" fontAlgn="auto">
                <a:spcBef>
                  <a:spcPts val="0"/>
                </a:spcBef>
                <a:spcAft>
                  <a:spcPts val="0"/>
                </a:spcAft>
                <a:defRPr/>
              </a:pPr>
              <a:t>16</a:t>
            </a:fld>
            <a:endParaRPr lang="it-IT" dirty="0">
              <a:solidFill>
                <a:schemeClr val="tx1">
                  <a:tint val="75000"/>
                </a:schemeClr>
              </a:solidFill>
              <a:latin typeface="+mn-lt"/>
              <a:cs typeface="+mn-cs"/>
            </a:endParaRPr>
          </a:p>
        </p:txBody>
      </p:sp>
    </p:spTree>
    <p:custDataLst>
      <p:tags r:id="rId1"/>
    </p:custDataLst>
    <p:extLst>
      <p:ext uri="{BB962C8B-B14F-4D97-AF65-F5344CB8AC3E}">
        <p14:creationId xmlns:p14="http://schemas.microsoft.com/office/powerpoint/2010/main" val="3855124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485340" y="376220"/>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p>
          <a:p>
            <a:pPr algn="ctr"/>
            <a:r>
              <a:rPr lang="it-IT" sz="1400" b="1" dirty="0">
                <a:solidFill>
                  <a:schemeClr val="tx2">
                    <a:lumMod val="60000"/>
                    <a:lumOff val="40000"/>
                  </a:schemeClr>
                </a:solidFill>
                <a:latin typeface="Comic Sans MS" panose="030F0702030302020204" pitchFamily="66" charset="0"/>
              </a:rPr>
              <a:t>LABORATORIO DI ITALIANO</a:t>
            </a:r>
          </a:p>
          <a:p>
            <a:pPr algn="ctr"/>
            <a:r>
              <a:rPr lang="it-IT" sz="1400" b="1" dirty="0">
                <a:solidFill>
                  <a:schemeClr val="tx2">
                    <a:lumMod val="60000"/>
                    <a:lumOff val="40000"/>
                  </a:schemeClr>
                </a:solidFill>
                <a:latin typeface="Comic Sans MS" panose="030F0702030302020204" pitchFamily="66" charset="0"/>
              </a:rPr>
              <a:t>Classe 2^ </a:t>
            </a:r>
          </a:p>
        </p:txBody>
      </p:sp>
      <p:sp>
        <p:nvSpPr>
          <p:cNvPr id="5" name="Segnaposto numero diapositiva 4"/>
          <p:cNvSpPr>
            <a:spLocks noGrp="1"/>
          </p:cNvSpPr>
          <p:nvPr>
            <p:ph type="sldNum" sz="quarter" idx="12"/>
          </p:nvPr>
        </p:nvSpPr>
        <p:spPr>
          <a:xfrm>
            <a:off x="6804248" y="6381328"/>
            <a:ext cx="2133600" cy="365125"/>
          </a:xfrm>
        </p:spPr>
        <p:txBody>
          <a:bodyPr/>
          <a:lstStyle/>
          <a:p>
            <a:fld id="{FF435FF0-A5BC-47FA-9B2B-A8C23C837CEF}" type="slidenum">
              <a:rPr lang="it-IT" smtClean="0"/>
              <a:t>17</a:t>
            </a:fld>
            <a:endParaRPr lang="it-IT" dirty="0"/>
          </a:p>
        </p:txBody>
      </p:sp>
      <p:graphicFrame>
        <p:nvGraphicFramePr>
          <p:cNvPr id="6" name="Group 65"/>
          <p:cNvGraphicFramePr>
            <a:graphicFrameLocks noGrp="1"/>
          </p:cNvGraphicFramePr>
          <p:nvPr>
            <p:extLst>
              <p:ext uri="{D42A27DB-BD31-4B8C-83A1-F6EECF244321}">
                <p14:modId xmlns:p14="http://schemas.microsoft.com/office/powerpoint/2010/main" val="3189572262"/>
              </p:ext>
            </p:extLst>
          </p:nvPr>
        </p:nvGraphicFramePr>
        <p:xfrm>
          <a:off x="897094" y="1484784"/>
          <a:ext cx="7271429" cy="3708915"/>
        </p:xfrm>
        <a:graphic>
          <a:graphicData uri="http://schemas.openxmlformats.org/drawingml/2006/table">
            <a:tbl>
              <a:tblPr>
                <a:tableStyleId>{BC89EF96-8CEA-46FF-86C4-4CE0E7609802}</a:tableStyleId>
              </a:tblPr>
              <a:tblGrid>
                <a:gridCol w="2231920">
                  <a:extLst>
                    <a:ext uri="{9D8B030D-6E8A-4147-A177-3AD203B41FA5}">
                      <a16:colId xmlns:a16="http://schemas.microsoft.com/office/drawing/2014/main" val="20000"/>
                    </a:ext>
                  </a:extLst>
                </a:gridCol>
                <a:gridCol w="5039509">
                  <a:extLst>
                    <a:ext uri="{9D8B030D-6E8A-4147-A177-3AD203B41FA5}">
                      <a16:colId xmlns:a16="http://schemas.microsoft.com/office/drawing/2014/main" val="20001"/>
                    </a:ext>
                  </a:extLst>
                </a:gridCol>
              </a:tblGrid>
              <a:tr h="181045">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extLst>
                  <a:ext uri="{0D108BD9-81ED-4DB2-BD59-A6C34878D82A}">
                    <a16:rowId xmlns:a16="http://schemas.microsoft.com/office/drawing/2014/main" val="10001"/>
                  </a:ext>
                </a:extLst>
              </a:tr>
              <a:tr h="4857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Ascoltare e parlare in contesti diversi</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3038" indent="-173038">
                        <a:buFont typeface="Wingdings" panose="05000000000000000000" pitchFamily="2" charset="2"/>
                        <a:buChar char="Ø"/>
                        <a:tabLst>
                          <a:tab pos="85725" algn="l"/>
                        </a:tabLst>
                      </a:pPr>
                      <a:r>
                        <a:rPr lang="it-IT" sz="1200" dirty="0">
                          <a:solidFill>
                            <a:schemeClr val="tx2">
                              <a:lumMod val="60000"/>
                              <a:lumOff val="40000"/>
                            </a:schemeClr>
                          </a:solidFill>
                          <a:latin typeface="Comic Sans MS" panose="030F0702030302020204" pitchFamily="66" charset="0"/>
                        </a:rPr>
                        <a:t>Promuovere</a:t>
                      </a:r>
                      <a:r>
                        <a:rPr lang="it-IT" sz="1200" baseline="0" dirty="0">
                          <a:solidFill>
                            <a:schemeClr val="tx2">
                              <a:lumMod val="60000"/>
                              <a:lumOff val="40000"/>
                            </a:schemeClr>
                          </a:solidFill>
                          <a:latin typeface="Comic Sans MS" panose="030F0702030302020204" pitchFamily="66" charset="0"/>
                        </a:rPr>
                        <a:t> lo sviluppo delle </a:t>
                      </a:r>
                      <a:r>
                        <a:rPr lang="it-IT" sz="1200" dirty="0">
                          <a:solidFill>
                            <a:schemeClr val="tx2">
                              <a:lumMod val="60000"/>
                              <a:lumOff val="40000"/>
                            </a:schemeClr>
                          </a:solidFill>
                          <a:latin typeface="Comic Sans MS" panose="030F0702030302020204" pitchFamily="66" charset="0"/>
                        </a:rPr>
                        <a:t> capacità comunicative.</a:t>
                      </a:r>
                    </a:p>
                  </a:txBody>
                  <a:tcPr anchor="ctr" horzOverflow="overflow"/>
                </a:tc>
                <a:extLst>
                  <a:ext uri="{0D108BD9-81ED-4DB2-BD59-A6C34878D82A}">
                    <a16:rowId xmlns:a16="http://schemas.microsoft.com/office/drawing/2014/main" val="10002"/>
                  </a:ext>
                </a:extLst>
              </a:tr>
              <a:tr h="9829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Leggere e comprendere testi di vario tipo</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buFont typeface="Wingdings" panose="05000000000000000000" pitchFamily="2" charset="2"/>
                        <a:buChar char="Ø"/>
                      </a:pPr>
                      <a:r>
                        <a:rPr lang="it-IT" sz="1200" dirty="0">
                          <a:solidFill>
                            <a:schemeClr val="tx2">
                              <a:lumMod val="60000"/>
                              <a:lumOff val="40000"/>
                            </a:schemeClr>
                          </a:solidFill>
                          <a:latin typeface="Comic Sans MS" panose="030F0702030302020204" pitchFamily="66" charset="0"/>
                        </a:rPr>
                        <a:t>Potenziare nel bambino la motivazione e il gusto per la lettura, favorendone la comprensione attraverso l’attività ludico-espressiva. </a:t>
                      </a:r>
                    </a:p>
                    <a:p>
                      <a:pPr marL="0" indent="0">
                        <a:buFont typeface="Wingdings" panose="05000000000000000000" pitchFamily="2" charset="2"/>
                        <a:buNone/>
                      </a:pPr>
                      <a:r>
                        <a:rPr lang="it-IT" sz="1200" u="none" strike="noStrike" kern="1200" baseline="0" dirty="0">
                          <a:solidFill>
                            <a:schemeClr val="tx2">
                              <a:lumMod val="60000"/>
                              <a:lumOff val="40000"/>
                            </a:schemeClr>
                          </a:solidFill>
                          <a:latin typeface="Comic Sans MS" panose="030F0702030302020204" pitchFamily="66" charset="0"/>
                        </a:rPr>
                        <a:t>	</a:t>
                      </a: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3"/>
                  </a:ext>
                </a:extLst>
              </a:tr>
              <a:tr h="9829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Scrivere testi di vario tipo</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buFont typeface="Wingdings" panose="05000000000000000000" pitchFamily="2" charset="2"/>
                        <a:buChar char="Ø"/>
                      </a:pPr>
                      <a:r>
                        <a:rPr lang="it-IT" sz="1200" dirty="0">
                          <a:solidFill>
                            <a:schemeClr val="tx2">
                              <a:lumMod val="60000"/>
                              <a:lumOff val="40000"/>
                            </a:schemeClr>
                          </a:solidFill>
                          <a:latin typeface="Comic Sans MS" panose="030F0702030302020204" pitchFamily="66" charset="0"/>
                        </a:rPr>
                        <a:t>Favorire l’uso originale e creativo di codici linguistici maturando competenze estetico-espressive.</a:t>
                      </a:r>
                    </a:p>
                  </a:txBody>
                  <a:tcPr anchor="ctr" horzOverflow="overflow"/>
                </a:tc>
                <a:extLst>
                  <a:ext uri="{0D108BD9-81ED-4DB2-BD59-A6C34878D82A}">
                    <a16:rowId xmlns:a16="http://schemas.microsoft.com/office/drawing/2014/main" val="10004"/>
                  </a:ext>
                </a:extLst>
              </a:tr>
              <a:tr h="9829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Riflettere sulla lingua</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buFont typeface="Wingdings" panose="05000000000000000000" pitchFamily="2" charset="2"/>
                        <a:buChar char="Ø"/>
                      </a:pPr>
                      <a:r>
                        <a:rPr lang="it-IT" sz="1200" dirty="0">
                          <a:solidFill>
                            <a:schemeClr val="tx2">
                              <a:lumMod val="60000"/>
                              <a:lumOff val="40000"/>
                            </a:schemeClr>
                          </a:solidFill>
                          <a:latin typeface="Comic Sans MS" panose="030F0702030302020204" pitchFamily="66" charset="0"/>
                        </a:rPr>
                        <a:t>Consolidare</a:t>
                      </a:r>
                      <a:r>
                        <a:rPr lang="it-IT" sz="1200" baseline="0" dirty="0">
                          <a:solidFill>
                            <a:schemeClr val="tx2">
                              <a:lumMod val="60000"/>
                              <a:lumOff val="40000"/>
                            </a:schemeClr>
                          </a:solidFill>
                          <a:latin typeface="Comic Sans MS" panose="030F0702030302020204" pitchFamily="66" charset="0"/>
                        </a:rPr>
                        <a:t> </a:t>
                      </a:r>
                      <a:r>
                        <a:rPr lang="it-IT" sz="1200" dirty="0">
                          <a:solidFill>
                            <a:schemeClr val="tx2">
                              <a:lumMod val="60000"/>
                              <a:lumOff val="40000"/>
                            </a:schemeClr>
                          </a:solidFill>
                          <a:latin typeface="Comic Sans MS" panose="030F0702030302020204" pitchFamily="66" charset="0"/>
                        </a:rPr>
                        <a:t> la capacità di riconoscere le strutture della lingua e arricchire il lessico.</a:t>
                      </a: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p>
                      <a:pPr marL="0" indent="0">
                        <a:buFont typeface="Wingdings" panose="05000000000000000000" pitchFamily="2" charset="2"/>
                        <a:buNone/>
                      </a:pPr>
                      <a:r>
                        <a:rPr lang="it-IT" sz="1200" u="none" strike="noStrike" kern="1200" baseline="0" dirty="0">
                          <a:solidFill>
                            <a:schemeClr val="tx2">
                              <a:lumMod val="60000"/>
                              <a:lumOff val="40000"/>
                            </a:schemeClr>
                          </a:solidFill>
                          <a:latin typeface="Comic Sans MS" panose="030F0702030302020204" pitchFamily="66" charset="0"/>
                        </a:rPr>
                        <a:t> 	</a:t>
                      </a:r>
                      <a:endParaRPr lang="it-IT" sz="12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61070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504" y="821605"/>
            <a:ext cx="8784976" cy="5816977"/>
          </a:xfrm>
          <a:prstGeom prst="rect">
            <a:avLst/>
          </a:prstGeom>
        </p:spPr>
        <p:txBody>
          <a:bodyPr wrap="square">
            <a:spAutoFit/>
          </a:bodyPr>
          <a:lstStyle/>
          <a:p>
            <a:pPr algn="just"/>
            <a:r>
              <a:rPr lang="it-IT" sz="1000" b="1" dirty="0">
                <a:solidFill>
                  <a:schemeClr val="tx2">
                    <a:lumMod val="60000"/>
                    <a:lumOff val="40000"/>
                  </a:schemeClr>
                </a:solidFill>
                <a:latin typeface="Comic Sans MS" panose="030F0702030302020204" pitchFamily="66" charset="0"/>
              </a:rPr>
              <a:t>ITALIANO</a:t>
            </a:r>
          </a:p>
          <a:p>
            <a:pPr algn="just"/>
            <a:r>
              <a:rPr lang="it-IT" sz="800" dirty="0">
                <a:solidFill>
                  <a:schemeClr val="tx2">
                    <a:lumMod val="60000"/>
                    <a:lumOff val="40000"/>
                  </a:schemeClr>
                </a:solidFill>
                <a:latin typeface="Comic Sans MS" panose="030F0702030302020204" pitchFamily="66" charset="0"/>
              </a:rPr>
              <a:t>La metodologia si baserà sull’approccio ludico ed interattivo attraverso la proposta di attività di gioco divertenti ed utili per vivere l’esperienza linguistica in modo motivante e collaborativo. </a:t>
            </a:r>
          </a:p>
          <a:p>
            <a:pPr algn="just"/>
            <a:r>
              <a:rPr lang="it-IT" sz="800" dirty="0">
                <a:solidFill>
                  <a:schemeClr val="tx2">
                    <a:lumMod val="60000"/>
                    <a:lumOff val="40000"/>
                  </a:schemeClr>
                </a:solidFill>
                <a:latin typeface="Comic Sans MS" panose="030F0702030302020204" pitchFamily="66" charset="0"/>
              </a:rPr>
              <a:t>Il principio del </a:t>
            </a:r>
            <a:r>
              <a:rPr lang="it-IT" sz="800" dirty="0" err="1">
                <a:solidFill>
                  <a:schemeClr val="tx2">
                    <a:lumMod val="60000"/>
                    <a:lumOff val="40000"/>
                  </a:schemeClr>
                </a:solidFill>
                <a:latin typeface="Comic Sans MS" panose="030F0702030302020204" pitchFamily="66" charset="0"/>
              </a:rPr>
              <a:t>learning</a:t>
            </a:r>
            <a:r>
              <a:rPr lang="it-IT" sz="800" dirty="0">
                <a:solidFill>
                  <a:schemeClr val="tx2">
                    <a:lumMod val="60000"/>
                    <a:lumOff val="40000"/>
                  </a:schemeClr>
                </a:solidFill>
                <a:latin typeface="Comic Sans MS" panose="030F0702030302020204" pitchFamily="66" charset="0"/>
              </a:rPr>
              <a:t> by </a:t>
            </a:r>
            <a:r>
              <a:rPr lang="it-IT" sz="800" dirty="0" err="1">
                <a:solidFill>
                  <a:schemeClr val="tx2">
                    <a:lumMod val="60000"/>
                    <a:lumOff val="40000"/>
                  </a:schemeClr>
                </a:solidFill>
                <a:latin typeface="Comic Sans MS" panose="030F0702030302020204" pitchFamily="66" charset="0"/>
              </a:rPr>
              <a:t>doing</a:t>
            </a:r>
            <a:r>
              <a:rPr lang="it-IT" sz="800" dirty="0">
                <a:solidFill>
                  <a:schemeClr val="tx2">
                    <a:lumMod val="60000"/>
                    <a:lumOff val="40000"/>
                  </a:schemeClr>
                </a:solidFill>
                <a:latin typeface="Comic Sans MS" panose="030F0702030302020204" pitchFamily="66" charset="0"/>
              </a:rPr>
              <a:t>, cioè dell’ “imparare facendo”, sarà alla base della didattica laboratoriale e, con un approccio operativo e cooperativo, sarà a vantaggio del gruppo classe e di tutti gli  alunni con Bisogni Educativi Speciali. Si favorirà ‘‘l’apprendimento a spirale’’ per permettere un continuo approfondimento e, se necessario, anche il rinforzo del lessico e delle strutture. Pertanto si procederà secondo una didattica che fruisce delle metodologie del Cooperative Learning, del  </a:t>
            </a:r>
            <a:r>
              <a:rPr lang="it-IT" sz="800" dirty="0" err="1">
                <a:solidFill>
                  <a:schemeClr val="tx2">
                    <a:lumMod val="60000"/>
                    <a:lumOff val="40000"/>
                  </a:schemeClr>
                </a:solidFill>
                <a:latin typeface="Comic Sans MS" panose="030F0702030302020204" pitchFamily="66" charset="0"/>
              </a:rPr>
              <a:t>Problem</a:t>
            </a:r>
            <a:r>
              <a:rPr lang="it-IT" sz="800" dirty="0">
                <a:solidFill>
                  <a:schemeClr val="tx2">
                    <a:lumMod val="60000"/>
                    <a:lumOff val="40000"/>
                  </a:schemeClr>
                </a:solidFill>
                <a:latin typeface="Comic Sans MS" panose="030F0702030302020204" pitchFamily="66" charset="0"/>
              </a:rPr>
              <a:t> </a:t>
            </a:r>
            <a:r>
              <a:rPr lang="it-IT" sz="800" dirty="0" err="1">
                <a:solidFill>
                  <a:schemeClr val="tx2">
                    <a:lumMod val="60000"/>
                    <a:lumOff val="40000"/>
                  </a:schemeClr>
                </a:solidFill>
                <a:latin typeface="Comic Sans MS" panose="030F0702030302020204" pitchFamily="66" charset="0"/>
              </a:rPr>
              <a:t>Solving</a:t>
            </a:r>
            <a:r>
              <a:rPr lang="it-IT" sz="800" dirty="0">
                <a:solidFill>
                  <a:schemeClr val="tx2">
                    <a:lumMod val="60000"/>
                    <a:lumOff val="40000"/>
                  </a:schemeClr>
                </a:solidFill>
                <a:latin typeface="Comic Sans MS" panose="030F0702030302020204" pitchFamily="66" charset="0"/>
              </a:rPr>
              <a:t>, del Tutoring, della lezione frontale, del metodo induttivo e deduttivo e delle tecniche del Brainstorming e del </a:t>
            </a:r>
            <a:r>
              <a:rPr lang="it-IT" sz="800" dirty="0" err="1">
                <a:solidFill>
                  <a:schemeClr val="tx2">
                    <a:lumMod val="60000"/>
                    <a:lumOff val="40000"/>
                  </a:schemeClr>
                </a:solidFill>
                <a:latin typeface="Comic Sans MS" panose="030F0702030302020204" pitchFamily="66" charset="0"/>
              </a:rPr>
              <a:t>Problem</a:t>
            </a:r>
            <a:r>
              <a:rPr lang="it-IT" sz="800" dirty="0">
                <a:solidFill>
                  <a:schemeClr val="tx2">
                    <a:lumMod val="60000"/>
                    <a:lumOff val="40000"/>
                  </a:schemeClr>
                </a:solidFill>
                <a:latin typeface="Comic Sans MS" panose="030F0702030302020204" pitchFamily="66" charset="0"/>
              </a:rPr>
              <a:t> </a:t>
            </a:r>
            <a:r>
              <a:rPr lang="it-IT" sz="800" dirty="0" err="1">
                <a:solidFill>
                  <a:schemeClr val="tx2">
                    <a:lumMod val="60000"/>
                    <a:lumOff val="40000"/>
                  </a:schemeClr>
                </a:solidFill>
                <a:latin typeface="Comic Sans MS" panose="030F0702030302020204" pitchFamily="66" charset="0"/>
              </a:rPr>
              <a:t>Setting</a:t>
            </a:r>
            <a:r>
              <a:rPr lang="it-IT" sz="800" dirty="0">
                <a:solidFill>
                  <a:schemeClr val="tx2">
                    <a:lumMod val="60000"/>
                    <a:lumOff val="40000"/>
                  </a:schemeClr>
                </a:solidFill>
                <a:latin typeface="Comic Sans MS" panose="030F0702030302020204" pitchFamily="66" charset="0"/>
              </a:rPr>
              <a:t> e le  scelte metodologiche saranno finalizzate a </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valorizzare la centralità dell’alunno come protagonista attivo nel percorso educativo</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potenziare le esperienze e gli apprendimenti degli alunni</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promuovere la motivazione</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favorire l’esplorazione e la scoperta</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promuovere la consapevolezza del proprio modo di apprendere </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incoraggiare l’apprendimento collaborativo </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favorire l’operatività e la riflessione sul proprio modus operandi</a:t>
            </a:r>
          </a:p>
          <a:p>
            <a:pPr marL="176213" indent="-176213"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confrontare opinioni e  esperienze.</a:t>
            </a:r>
          </a:p>
          <a:p>
            <a:pPr algn="just"/>
            <a:r>
              <a:rPr lang="it-IT" sz="1000" b="1" dirty="0">
                <a:solidFill>
                  <a:schemeClr val="tx2">
                    <a:lumMod val="60000"/>
                    <a:lumOff val="40000"/>
                  </a:schemeClr>
                </a:solidFill>
                <a:latin typeface="Comic Sans MS" panose="030F0702030302020204" pitchFamily="66" charset="0"/>
              </a:rPr>
              <a:t>MATEMATICA</a:t>
            </a:r>
          </a:p>
          <a:p>
            <a:pPr algn="just"/>
            <a:r>
              <a:rPr lang="it-IT" sz="800" dirty="0">
                <a:solidFill>
                  <a:schemeClr val="tx2">
                    <a:lumMod val="60000"/>
                    <a:lumOff val="40000"/>
                  </a:schemeClr>
                </a:solidFill>
                <a:latin typeface="Comic Sans MS" panose="030F0702030302020204" pitchFamily="66" charset="0"/>
              </a:rPr>
              <a:t>Creare un ambiente di apprendimento come spazio d’azione per: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realizzare esperienze significative sul piano affettivo/emotivo; interpersonale/sociale; cognitivo;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stimolare e sostenere l’osservazione, l’indagine, il ragionamento, la scoperta, le motivazioni, gli atteggiamenti, la strutturazione di un metodo di lavoro e di studio, la costruzione delle conoscenze e abilità;</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valorizzare la centralità del bambino/ragazzo come protagonista attivo del percorso;</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incoraggiare l’apprendimento collaborativo;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promuovere la consapevolezza del proprio modo di apprendere;</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realizzare percorsi di taglio “ laboratoriale” e attività di simulazione per incoraggiare l’operatività, la progettualità, il dialogo, la riflessione su quello che viene affrontato;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concretizzare un’attiva di  interazione tra docente e alunno per sviluppare autonomia e non dipendenza, formazione e non trasmissione di  istruzioni, sollecitare curiosità/interesse/conflitto cognitivo e non proporre situazioni preconfezionate;</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utilizzare vari sistemi di presentazione/trattazione dei contenuti (verbale, operativo, iconico, audiovisivo, induttivo, deduttivo,…);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favorire una logica matematica per organizzare percorsi che mirino a garantire possibilità di costruzioni di significato relativamente ai nuclei tematici e trasversali;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sostenere lo sviluppo di strategie per la conoscenza metacognitiva e   per il controllo esecutivo;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supportare l’uso efficace e motivato del rinforzo ;</a:t>
            </a:r>
          </a:p>
          <a:p>
            <a:pPr marL="285750" indent="-2857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evidenziare interdisciplinarietà.</a:t>
            </a:r>
          </a:p>
          <a:p>
            <a:pPr algn="just"/>
            <a:r>
              <a:rPr lang="it-IT" sz="1000" b="1" dirty="0">
                <a:solidFill>
                  <a:schemeClr val="tx2">
                    <a:lumMod val="60000"/>
                    <a:lumOff val="40000"/>
                  </a:schemeClr>
                </a:solidFill>
                <a:latin typeface="Comic Sans MS" panose="030F0702030302020204" pitchFamily="66" charset="0"/>
              </a:rPr>
              <a:t>INGLESE</a:t>
            </a:r>
          </a:p>
          <a:p>
            <a:pPr algn="just"/>
            <a:r>
              <a:rPr lang="it-IT" sz="800" dirty="0">
                <a:solidFill>
                  <a:schemeClr val="tx2">
                    <a:lumMod val="60000"/>
                    <a:lumOff val="40000"/>
                  </a:schemeClr>
                </a:solidFill>
                <a:latin typeface="Comic Sans MS" panose="030F0702030302020204" pitchFamily="66" charset="0"/>
              </a:rPr>
              <a:t>L’approccio all’apprendimento della lingua straniera è di tipo ludico, audio-funzionale, comunicativo. Delle quattro abilità linguistiche (ascoltare - parlare - leggere - scrivere), nella scuola primaria si privilegeranno le prime due, rispettando la sequenza comprensione -assimilazione - produzione, dove verranno gradualmente presentati anche esempi di lettura e scrittura, per arrivare ad una metodologia, nella Scuola Secondaria di I grado, basata sulla interazione delle quattro abilità.</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Conversazioni elementari e strutture: per l’affinamento fonologico e per apprendere frasi e vocaboli in situazioni e per attivare la consapevolezza delle diversità esistenti tra codice orale e codice scritto.</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Canzoni: per l’affinamento fonetico, per fissare in memoria le strutture già apprese nei moduli e per attivare l’intonazione nella lingua straniera.</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Poesie e filastrocche: per facilitare la memoria dei vocaboli e delle strutture linguistiche e per attivare l’intonazione nella lingua straniera.</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Drammatizzazione: per apprendere le strutture della L2 in situazione.</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Impiego di mezzi audiovisivi: ascolto di cd e visione di dvd per il perfezionamento della dizione.</a:t>
            </a:r>
          </a:p>
          <a:p>
            <a:pPr marL="171450" indent="-171450" algn="just">
              <a:buFont typeface="Wingdings" panose="05000000000000000000" pitchFamily="2" charset="2"/>
              <a:buChar char="§"/>
            </a:pPr>
            <a:r>
              <a:rPr lang="it-IT" sz="800" dirty="0">
                <a:solidFill>
                  <a:schemeClr val="tx2">
                    <a:lumMod val="60000"/>
                    <a:lumOff val="40000"/>
                  </a:schemeClr>
                </a:solidFill>
                <a:latin typeface="Comic Sans MS" panose="030F0702030302020204" pitchFamily="66" charset="0"/>
              </a:rPr>
              <a:t>Giochi: per suscitare l’entusiasmo e il coinvolgimento dell’alunno per la L2 e per stimolare l’apprendimento naturale delle strutture fonologiche e lessicali della lingua straniera.</a:t>
            </a:r>
          </a:p>
          <a:p>
            <a:pPr algn="just"/>
            <a:r>
              <a:rPr lang="it-IT" sz="800" i="1" dirty="0">
                <a:solidFill>
                  <a:schemeClr val="tx2">
                    <a:lumMod val="60000"/>
                    <a:lumOff val="40000"/>
                  </a:schemeClr>
                </a:solidFill>
                <a:latin typeface="Comic Sans MS" panose="030F0702030302020204" pitchFamily="66" charset="0"/>
              </a:rPr>
              <a:t>La metodologia e le attività vengono diversificate a seconda della fascia di età</a:t>
            </a:r>
            <a:r>
              <a:rPr lang="it-IT" sz="800" dirty="0">
                <a:solidFill>
                  <a:schemeClr val="tx2">
                    <a:lumMod val="60000"/>
                    <a:lumOff val="40000"/>
                  </a:schemeClr>
                </a:solidFill>
                <a:latin typeface="Comic Sans MS" panose="030F0702030302020204" pitchFamily="66" charset="0"/>
              </a:rPr>
              <a:t>.</a:t>
            </a:r>
          </a:p>
          <a:p>
            <a:pPr marL="285750" indent="-285750" algn="just">
              <a:buFont typeface="Wingdings" panose="05000000000000000000" pitchFamily="2" charset="2"/>
              <a:buChar char="§"/>
            </a:pPr>
            <a:endParaRPr lang="it-IT" sz="800" dirty="0">
              <a:solidFill>
                <a:schemeClr val="tx2">
                  <a:lumMod val="60000"/>
                  <a:lumOff val="40000"/>
                </a:schemeClr>
              </a:solidFill>
              <a:latin typeface="Comic Sans MS" panose="030F0702030302020204" pitchFamily="66" charset="0"/>
            </a:endParaRPr>
          </a:p>
        </p:txBody>
      </p:sp>
      <p:sp>
        <p:nvSpPr>
          <p:cNvPr id="3" name="Rettangolo 2"/>
          <p:cNvSpPr/>
          <p:nvPr/>
        </p:nvSpPr>
        <p:spPr>
          <a:xfrm>
            <a:off x="2555776" y="260648"/>
            <a:ext cx="3240360" cy="504056"/>
          </a:xfrm>
          <a:prstGeom prst="rect">
            <a:avLst/>
          </a:prstGeom>
        </p:spPr>
        <p:txBody>
          <a:bodyPr wrap="none">
            <a:prstTxWarp prst="textPlain">
              <a:avLst/>
            </a:prstTxWarp>
            <a:spAutoFit/>
          </a:bodyPr>
          <a:lstStyle/>
          <a:p>
            <a:r>
              <a:rPr lang="it-IT"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anose="030F0702030302020204" pitchFamily="66" charset="0"/>
              </a:rPr>
              <a:t>METODOLOGIA</a:t>
            </a:r>
            <a:endParaRPr lang="it-IT" dirty="0">
              <a:latin typeface="Comic Sans MS" panose="030F0702030302020204" pitchFamily="66" charset="0"/>
            </a:endParaRPr>
          </a:p>
        </p:txBody>
      </p:sp>
      <p:sp>
        <p:nvSpPr>
          <p:cNvPr id="7" name="Segnaposto numero diapositiva 6"/>
          <p:cNvSpPr>
            <a:spLocks noGrp="1"/>
          </p:cNvSpPr>
          <p:nvPr>
            <p:ph type="sldNum" sz="quarter" idx="12"/>
          </p:nvPr>
        </p:nvSpPr>
        <p:spPr/>
        <p:txBody>
          <a:bodyPr/>
          <a:lstStyle/>
          <a:p>
            <a:fld id="{FF435FF0-A5BC-47FA-9B2B-A8C23C837CEF}" type="slidenum">
              <a:rPr lang="it-IT" smtClean="0"/>
              <a:pPr/>
              <a:t>18</a:t>
            </a:fld>
            <a:endParaRPr lang="it-IT"/>
          </a:p>
        </p:txBody>
      </p:sp>
    </p:spTree>
    <p:extLst>
      <p:ext uri="{BB962C8B-B14F-4D97-AF65-F5344CB8AC3E}">
        <p14:creationId xmlns:p14="http://schemas.microsoft.com/office/powerpoint/2010/main" val="4121696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27384"/>
            <a:ext cx="8640960" cy="6294031"/>
          </a:xfrm>
          <a:prstGeom prst="rect">
            <a:avLst/>
          </a:prstGeom>
        </p:spPr>
        <p:txBody>
          <a:bodyPr wrap="square">
            <a:spAutoFit/>
          </a:bodyPr>
          <a:lstStyle/>
          <a:p>
            <a:pPr algn="just"/>
            <a:r>
              <a:rPr lang="it-IT" sz="900" b="1" dirty="0">
                <a:solidFill>
                  <a:schemeClr val="tx2">
                    <a:lumMod val="60000"/>
                    <a:lumOff val="40000"/>
                  </a:schemeClr>
                </a:solidFill>
                <a:latin typeface="Comic Sans MS" panose="030F0702030302020204" pitchFamily="66" charset="0"/>
              </a:rPr>
              <a:t>STORIA</a:t>
            </a:r>
          </a:p>
          <a:p>
            <a:pPr algn="just"/>
            <a:r>
              <a:rPr lang="it-IT" sz="700" dirty="0">
                <a:solidFill>
                  <a:schemeClr val="tx2">
                    <a:lumMod val="60000"/>
                    <a:lumOff val="40000"/>
                  </a:schemeClr>
                </a:solidFill>
                <a:latin typeface="Comic Sans MS" panose="030F0702030302020204" pitchFamily="66" charset="0"/>
              </a:rPr>
              <a:t>La storia si apre all’utilizzo di metodi, conoscenze, visioni, concettualizzazioni di altre discipline. Gli insegnanti, mettendo a profitto tale peculiarità, potenziano gli intrecci disciplinari suggeriti dai temi proposti agli alunni. In particolare è importante curare le aree di sovrapposizione tra la storia e la geografia in considerazione dell’intima connessione che c’è tra i popoli e le regioni in cui vivono. </a:t>
            </a:r>
          </a:p>
          <a:p>
            <a:pPr algn="just"/>
            <a:r>
              <a:rPr lang="it-IT" sz="700" dirty="0">
                <a:solidFill>
                  <a:schemeClr val="tx2">
                    <a:lumMod val="60000"/>
                    <a:lumOff val="40000"/>
                  </a:schemeClr>
                </a:solidFill>
                <a:latin typeface="Comic Sans MS" panose="030F0702030302020204" pitchFamily="66" charset="0"/>
              </a:rPr>
              <a:t>I libri, le attività laboratoriali, in classe e fuori della classe, e l’utilizzazione dei molti media oggi disponibili, ampliano, strutturano e consolidano questa dimensione di apprendimento. La capacità e la possibilità di usufruire di ogni opportunità di studio della storia, a scuola e nel territorio circostante, permettono un lavoro pedagogico ricco, a partire dalle narrazioni e dalle attività laboratoriali e ludiche con i più piccoli per attraversare molte esperienze esplorative sul passato: un lavoro indispensabile per avvicinare gli alunni alla capacità di ricostruire e concepire progressivamente il “fatto storico” per indagarne i diversi aspetti, le molteplici prospettive, le cause e le ragioni. È attraverso questo lavoro a scuola e nel territorio che vengono affrontati i primi “</a:t>
            </a:r>
            <a:r>
              <a:rPr lang="it-IT" sz="700" dirty="0" err="1">
                <a:solidFill>
                  <a:schemeClr val="tx2">
                    <a:lumMod val="60000"/>
                    <a:lumOff val="40000"/>
                  </a:schemeClr>
                </a:solidFill>
                <a:latin typeface="Comic Sans MS" panose="030F0702030302020204" pitchFamily="66" charset="0"/>
              </a:rPr>
              <a:t>saperi</a:t>
            </a:r>
            <a:r>
              <a:rPr lang="it-IT" sz="700" dirty="0">
                <a:solidFill>
                  <a:schemeClr val="tx2">
                    <a:lumMod val="60000"/>
                    <a:lumOff val="40000"/>
                  </a:schemeClr>
                </a:solidFill>
                <a:latin typeface="Comic Sans MS" panose="030F0702030302020204" pitchFamily="66" charset="0"/>
              </a:rPr>
              <a:t> della storia”: la conoscenza cronologica, la misura del tempo, le periodizzazioni. Al contempo gli alunni incominciano ad acquisire la capacità di ricostruire i fatti della storia e i loro molteplici significati in relazione ai problemi con i quali l’uomo si è dovuto confrontare, fino alle grandi questioni del presente. Oltre ai metodi strettamente coerenti con l’insegnamento e l’apprendimento della storia, si elencano di seguito ulteriori metodologie, tecniche e strategie didattiche variamente utilizzate dai docenti, oltre alla lezione frontale e alle esercitazioni, per lo sviluppo delle competenze, della motivazione all’apprendere e delle abilità sociali:</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le mappe cognitive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le mappe concettuali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la conversazione clinica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il pensiero ad alta voce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le facilitazioni procedurali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l’apprendimento cooperativo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il lavoro di gruppo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la discussione, il ragionamento condiviso, il dialogo, la disputa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le strategie per la conoscenza metacognitiva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le strategie per il controllo esecutivo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l’uso efficace e motivato del rinforzo </a:t>
            </a:r>
          </a:p>
          <a:p>
            <a:pPr marL="171450" indent="-171450" algn="just">
              <a:buFont typeface="Wingdings" panose="05000000000000000000" pitchFamily="2" charset="2"/>
              <a:buChar char="§"/>
            </a:pPr>
            <a:r>
              <a:rPr lang="it-IT" sz="700" dirty="0">
                <a:solidFill>
                  <a:schemeClr val="tx2">
                    <a:lumMod val="60000"/>
                    <a:lumOff val="40000"/>
                  </a:schemeClr>
                </a:solidFill>
                <a:latin typeface="Comic Sans MS" panose="030F0702030302020204" pitchFamily="66" charset="0"/>
              </a:rPr>
              <a:t>i compiti intrinsecamente motivanti </a:t>
            </a:r>
          </a:p>
          <a:p>
            <a:pPr algn="just"/>
            <a:r>
              <a:rPr lang="it-IT" sz="700" dirty="0">
                <a:solidFill>
                  <a:schemeClr val="tx2">
                    <a:lumMod val="60000"/>
                    <a:lumOff val="40000"/>
                  </a:schemeClr>
                </a:solidFill>
                <a:latin typeface="Comic Sans MS" panose="030F0702030302020204" pitchFamily="66" charset="0"/>
              </a:rPr>
              <a:t>La metodologia e le attività vengono diversificate a seconda della fascia di età.</a:t>
            </a:r>
          </a:p>
          <a:p>
            <a:pPr algn="just"/>
            <a:r>
              <a:rPr lang="it-IT" sz="900" b="1" dirty="0">
                <a:solidFill>
                  <a:schemeClr val="tx2">
                    <a:lumMod val="60000"/>
                    <a:lumOff val="40000"/>
                  </a:schemeClr>
                </a:solidFill>
                <a:latin typeface="Comic Sans MS" panose="030F0702030302020204" pitchFamily="66" charset="0"/>
              </a:rPr>
              <a:t>GEOGRAFIA</a:t>
            </a:r>
          </a:p>
          <a:p>
            <a:pPr>
              <a:defRPr/>
            </a:pPr>
            <a:r>
              <a:rPr lang="it-IT" sz="700" dirty="0">
                <a:solidFill>
                  <a:schemeClr val="tx2">
                    <a:lumMod val="60000"/>
                    <a:lumOff val="40000"/>
                  </a:schemeClr>
                </a:solidFill>
                <a:latin typeface="Comic Sans MS" pitchFamily="66" charset="0"/>
              </a:rPr>
              <a:t>L’insegnamento/apprendimento della Geografia nella Scuola Primaria si sviluppa con:</a:t>
            </a:r>
          </a:p>
          <a:p>
            <a:pPr>
              <a:defRPr/>
            </a:pPr>
            <a:r>
              <a:rPr lang="it-IT" sz="700" dirty="0">
                <a:solidFill>
                  <a:schemeClr val="tx2">
                    <a:lumMod val="60000"/>
                    <a:lumOff val="40000"/>
                  </a:schemeClr>
                </a:solidFill>
                <a:latin typeface="Comic Sans MS" pitchFamily="66" charset="0"/>
              </a:rPr>
              <a:t> a. Un approccio ai contenuti soprattutto concettuale</a:t>
            </a:r>
          </a:p>
          <a:p>
            <a:pPr>
              <a:defRPr/>
            </a:pPr>
            <a:r>
              <a:rPr lang="it-IT" sz="700" dirty="0">
                <a:solidFill>
                  <a:schemeClr val="tx2">
                    <a:lumMod val="60000"/>
                    <a:lumOff val="40000"/>
                  </a:schemeClr>
                </a:solidFill>
                <a:latin typeface="Comic Sans MS" pitchFamily="66" charset="0"/>
              </a:rPr>
              <a:t>Si organizzeranno i contenuti e le attività partendo dall’esperienza concreta (ad es. l’orientamento attraverso punti di riferimento nello spazio vissuto, con il consolidamento dei concetti topologici e relativo uso degli indicatori, l’utilizzo della bussola e dei punti cardinali, nonché attraverso l’osservazione del paesaggio geografico, dal primo approccio percettivo-sensoriale all’individuazione dei principali componenti e determinanti), ma seguendo un approccio prevalentemente problematico-concettuale.</a:t>
            </a:r>
          </a:p>
          <a:p>
            <a:pPr>
              <a:defRPr/>
            </a:pPr>
            <a:r>
              <a:rPr lang="it-IT" sz="700" dirty="0">
                <a:solidFill>
                  <a:schemeClr val="tx2">
                    <a:lumMod val="60000"/>
                    <a:lumOff val="40000"/>
                  </a:schemeClr>
                </a:solidFill>
                <a:latin typeface="Comic Sans MS" pitchFamily="66" charset="0"/>
              </a:rPr>
              <a:t>Le attività didattiche dovranno dunque articolarsi in un coerente e ben programmato itinerario concettuale, che sarà basato molto sulla concretezza. Una logica geografica potrà essere fatta acquisire facendo operare gli alunni in situazioni problematiche, in forma di gioco, stando in aula od operando negli spazi interni (corridoi, cortile, androni…) o esterni alla scuola, nelle immediate vicinanze.</a:t>
            </a:r>
          </a:p>
          <a:p>
            <a:pPr>
              <a:defRPr/>
            </a:pPr>
            <a:r>
              <a:rPr lang="it-IT" sz="700" dirty="0">
                <a:solidFill>
                  <a:schemeClr val="tx2">
                    <a:lumMod val="60000"/>
                    <a:lumOff val="40000"/>
                  </a:schemeClr>
                </a:solidFill>
                <a:latin typeface="Comic Sans MS" pitchFamily="66" charset="0"/>
              </a:rPr>
              <a:t>La scoperta di rapporti e legami tra i fenomeni</a:t>
            </a:r>
          </a:p>
          <a:p>
            <a:pPr>
              <a:defRPr/>
            </a:pPr>
            <a:r>
              <a:rPr lang="it-IT" sz="700" dirty="0">
                <a:solidFill>
                  <a:schemeClr val="tx2">
                    <a:lumMod val="60000"/>
                    <a:lumOff val="40000"/>
                  </a:schemeClr>
                </a:solidFill>
                <a:latin typeface="Comic Sans MS" pitchFamily="66" charset="0"/>
              </a:rPr>
              <a:t>Gli alunni devono rendersi conto che lo spazio geografico non è un'accozzaglia di elementi, ma un sistema, costituito da elementi fisici e antropici legati da rapporti di connessione e/o di interdipendenza, diretti o indiretti. Saranno dunque guidati a riconoscere gli elementi di un territorio partendo da quello vicino, e a individuare i rapporti, ad es., fra posizione e funzione, fra distribuzione e funzione di tali elementi.</a:t>
            </a:r>
          </a:p>
          <a:p>
            <a:pPr>
              <a:defRPr/>
            </a:pPr>
            <a:r>
              <a:rPr lang="it-IT" sz="700" dirty="0">
                <a:solidFill>
                  <a:schemeClr val="tx2">
                    <a:lumMod val="60000"/>
                    <a:lumOff val="40000"/>
                  </a:schemeClr>
                </a:solidFill>
                <a:latin typeface="Comic Sans MS" pitchFamily="66" charset="0"/>
              </a:rPr>
              <a:t>c. L’applicazione del metodo scientifico</a:t>
            </a:r>
          </a:p>
          <a:p>
            <a:pPr>
              <a:defRPr/>
            </a:pPr>
            <a:r>
              <a:rPr lang="it-IT" sz="700" dirty="0">
                <a:solidFill>
                  <a:schemeClr val="tx2">
                    <a:lumMod val="60000"/>
                    <a:lumOff val="40000"/>
                  </a:schemeClr>
                </a:solidFill>
                <a:latin typeface="Comic Sans MS" pitchFamily="66" charset="0"/>
              </a:rPr>
              <a:t>Improntate all’operatività dovranno essere le attività didattiche che mireranno all’acquisizione del metodo scientifico e della ricerca-scoperta. Nel corso degli anni e sempre più in quarta e quinta classe le attività assumeranno una forma laboratoriale. Gli alunni saranno guidati a porsi domande, ad affrontare e formulare ipotesi e a verificarle. Le indagini non si fermeranno solo al livello descrittivo (dov’è, come è fatto...?) ma passeranno al livello esplicativo-scientifico (perché è lì? perché quella distribuzione di fenomeni? perché è fatto così?) e critico-applicativo (come sarebbe se? quale sarebbe la distribuzione più efficace? l’organizzazione?). Gli alunni potranno progettare come riorganizzare la loro aula per le diverse attività che vi si svolgono, il giardino della scuola o il quartiere ove abitano o la loro città, ipotizzare come cambierebbe il loro territorio se un'industria vi venisse localizzata o se venisse delocalizzata.</a:t>
            </a:r>
          </a:p>
          <a:p>
            <a:pPr>
              <a:defRPr/>
            </a:pPr>
            <a:r>
              <a:rPr lang="it-IT" sz="700" dirty="0">
                <a:solidFill>
                  <a:schemeClr val="tx2">
                    <a:lumMod val="60000"/>
                    <a:lumOff val="40000"/>
                  </a:schemeClr>
                </a:solidFill>
                <a:latin typeface="Comic Sans MS" pitchFamily="66" charset="0"/>
              </a:rPr>
              <a:t>d. L’operare sul vicino</a:t>
            </a:r>
          </a:p>
          <a:p>
            <a:pPr>
              <a:defRPr/>
            </a:pPr>
            <a:r>
              <a:rPr lang="it-IT" sz="700" dirty="0">
                <a:solidFill>
                  <a:schemeClr val="tx2">
                    <a:lumMod val="60000"/>
                    <a:lumOff val="40000"/>
                  </a:schemeClr>
                </a:solidFill>
                <a:latin typeface="Comic Sans MS" pitchFamily="66" charset="0"/>
              </a:rPr>
              <a:t>Il metodo dell’osservazione diretta nel corso delle lezioni sul terreno deve essere attuato fin dai primi anni, per venire man mano integrato con il metodo dell’osservazione indiretta. L’operare molto sul vicino non deve certo impedire di prendere in considerazione spazi lontani e fatti e fenomeni geografici di portata nazionale o mondiale tutte le volte che risulti didatticamente opportuno (si pensi ad esempio alla necessità di aiutare gli alunni a collocare nello spazio le grandi civiltà del mondo antico); anzi, ci si servirà del lontano per consolidare concetti, individuare relazioni in contesti diversi, far cogliere la complessità del sistema territoriale anche mondiale.</a:t>
            </a:r>
          </a:p>
          <a:p>
            <a:pPr>
              <a:defRPr/>
            </a:pPr>
            <a:r>
              <a:rPr lang="it-IT" sz="700" dirty="0">
                <a:solidFill>
                  <a:schemeClr val="tx2">
                    <a:lumMod val="60000"/>
                    <a:lumOff val="40000"/>
                  </a:schemeClr>
                </a:solidFill>
                <a:latin typeface="Comic Sans MS" pitchFamily="66" charset="0"/>
              </a:rPr>
              <a:t>e. La formazione consapevole di immagini e carte cognitive</a:t>
            </a:r>
          </a:p>
          <a:p>
            <a:pPr>
              <a:defRPr/>
            </a:pPr>
            <a:r>
              <a:rPr lang="it-IT" sz="700" dirty="0">
                <a:solidFill>
                  <a:schemeClr val="tx2">
                    <a:lumMod val="60000"/>
                    <a:lumOff val="40000"/>
                  </a:schemeClr>
                </a:solidFill>
                <a:latin typeface="Comic Sans MS" pitchFamily="66" charset="0"/>
              </a:rPr>
              <a:t>Non si avrà la pretesa che gli alunni si costruiscano immagini e carte cognitive “esatte” (del vicino, quartiere, paese/città, regione di appartenenza, dell’Italia ecc.), ma ci si preoccuperà piuttosto che queste si formino in modo consapevole e portatore di significato. Far tracciare o descrivere verbalmente immagini e carte mentali, quindi, non può scadere nel nozionismo o nel semplice controllo della correttezza formale dei “prodotti” degli alunni, ma deve servire, fra l’altro, a evidenziare i processi di formazione di tali rappresentazioni.</a:t>
            </a:r>
          </a:p>
          <a:p>
            <a:pPr>
              <a:defRPr/>
            </a:pPr>
            <a:r>
              <a:rPr lang="it-IT" sz="700" dirty="0">
                <a:solidFill>
                  <a:schemeClr val="tx2">
                    <a:lumMod val="60000"/>
                    <a:lumOff val="40000"/>
                  </a:schemeClr>
                </a:solidFill>
                <a:latin typeface="Comic Sans MS" pitchFamily="66" charset="0"/>
              </a:rPr>
              <a:t>f. L’uso di tecniche e strumenti vari per la geo-</a:t>
            </a:r>
            <a:r>
              <a:rPr lang="it-IT" sz="700" dirty="0" err="1">
                <a:solidFill>
                  <a:schemeClr val="tx2">
                    <a:lumMod val="60000"/>
                    <a:lumOff val="40000"/>
                  </a:schemeClr>
                </a:solidFill>
                <a:latin typeface="Comic Sans MS" pitchFamily="66" charset="0"/>
              </a:rPr>
              <a:t>graficità</a:t>
            </a:r>
            <a:endParaRPr lang="it-IT" sz="700" dirty="0">
              <a:solidFill>
                <a:schemeClr val="tx2">
                  <a:lumMod val="60000"/>
                  <a:lumOff val="40000"/>
                </a:schemeClr>
              </a:solidFill>
              <a:latin typeface="Comic Sans MS" panose="030F0702030302020204" pitchFamily="66" charset="0"/>
            </a:endParaRPr>
          </a:p>
          <a:p>
            <a:pPr>
              <a:defRPr/>
            </a:pPr>
            <a:r>
              <a:rPr lang="it-IT" sz="700" dirty="0">
                <a:solidFill>
                  <a:schemeClr val="tx2">
                    <a:lumMod val="60000"/>
                    <a:lumOff val="40000"/>
                  </a:schemeClr>
                </a:solidFill>
                <a:latin typeface="Comic Sans MS" panose="030F0702030302020204" pitchFamily="66" charset="0"/>
              </a:rPr>
              <a:t>Si utilizzeranno tecniche didattiche e strumenti vari e diversi (fotografie, carte geografiche, piante, schizzi, grafici); volta per volta si farà ricorso a quelli che si riterranno più efficaci e che consentiranno di raggiungere più rapidamente e più compiutamente gli obiettivi prefissati: si potrà far ricorso innanzitutto alle lezioni sul terreno e alla lettura di carte, quindi alla costruzione di carte tematiche e altre semplici rappresentazioni grafiche; alla correlazione cartografica; alla lettura di fotografie, documentari e film; ai prodotti multimediali, alle immagini da satellite. Con la guida dell’insegnante possono rivelarsi fondamentali anche l’utilizzo del computer e la navigazione in Internet.</a:t>
            </a:r>
          </a:p>
          <a:p>
            <a:pPr>
              <a:defRPr/>
            </a:pPr>
            <a:r>
              <a:rPr lang="it-IT" sz="700" dirty="0">
                <a:solidFill>
                  <a:schemeClr val="tx2">
                    <a:lumMod val="60000"/>
                    <a:lumOff val="40000"/>
                  </a:schemeClr>
                </a:solidFill>
                <a:latin typeface="Comic Sans MS" panose="030F0702030302020204" pitchFamily="66" charset="0"/>
              </a:rPr>
              <a:t>La metodologia e le attività vengono diversificate a seconda della fascia di età.</a:t>
            </a:r>
          </a:p>
          <a:p>
            <a:pPr algn="just"/>
            <a:endParaRPr lang="it-IT" sz="700" dirty="0">
              <a:solidFill>
                <a:schemeClr val="tx2">
                  <a:lumMod val="60000"/>
                  <a:lumOff val="40000"/>
                </a:schemeClr>
              </a:solidFill>
              <a:latin typeface="Comic Sans MS" panose="030F0702030302020204" pitchFamily="66" charset="0"/>
            </a:endParaRPr>
          </a:p>
        </p:txBody>
      </p:sp>
      <p:sp>
        <p:nvSpPr>
          <p:cNvPr id="7" name="Segnaposto numero diapositiva 6"/>
          <p:cNvSpPr>
            <a:spLocks noGrp="1"/>
          </p:cNvSpPr>
          <p:nvPr>
            <p:ph type="sldNum" sz="quarter" idx="12"/>
          </p:nvPr>
        </p:nvSpPr>
        <p:spPr/>
        <p:txBody>
          <a:bodyPr/>
          <a:lstStyle/>
          <a:p>
            <a:fld id="{FF435FF0-A5BC-47FA-9B2B-A8C23C837CEF}" type="slidenum">
              <a:rPr lang="it-IT" smtClean="0"/>
              <a:pPr/>
              <a:t>19</a:t>
            </a:fld>
            <a:endParaRPr lang="it-IT"/>
          </a:p>
        </p:txBody>
      </p:sp>
    </p:spTree>
    <p:extLst>
      <p:ext uri="{BB962C8B-B14F-4D97-AF65-F5344CB8AC3E}">
        <p14:creationId xmlns:p14="http://schemas.microsoft.com/office/powerpoint/2010/main" val="240650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045144087"/>
              </p:ext>
            </p:extLst>
          </p:nvPr>
        </p:nvGraphicFramePr>
        <p:xfrm>
          <a:off x="323528" y="260648"/>
          <a:ext cx="8568953" cy="5425699"/>
        </p:xfrm>
        <a:graphic>
          <a:graphicData uri="http://schemas.openxmlformats.org/drawingml/2006/table">
            <a:tbl>
              <a:tblPr firstRow="1" firstCol="1" bandRow="1">
                <a:tableStyleId>{BC89EF96-8CEA-46FF-86C4-4CE0E7609802}</a:tableStyleId>
              </a:tblPr>
              <a:tblGrid>
                <a:gridCol w="993251">
                  <a:extLst>
                    <a:ext uri="{9D8B030D-6E8A-4147-A177-3AD203B41FA5}">
                      <a16:colId xmlns:a16="http://schemas.microsoft.com/office/drawing/2014/main" val="20000"/>
                    </a:ext>
                  </a:extLst>
                </a:gridCol>
                <a:gridCol w="1081736">
                  <a:extLst>
                    <a:ext uri="{9D8B030D-6E8A-4147-A177-3AD203B41FA5}">
                      <a16:colId xmlns:a16="http://schemas.microsoft.com/office/drawing/2014/main" val="20001"/>
                    </a:ext>
                  </a:extLst>
                </a:gridCol>
                <a:gridCol w="1081811">
                  <a:extLst>
                    <a:ext uri="{9D8B030D-6E8A-4147-A177-3AD203B41FA5}">
                      <a16:colId xmlns:a16="http://schemas.microsoft.com/office/drawing/2014/main" val="20002"/>
                    </a:ext>
                  </a:extLst>
                </a:gridCol>
                <a:gridCol w="507025">
                  <a:extLst>
                    <a:ext uri="{9D8B030D-6E8A-4147-A177-3AD203B41FA5}">
                      <a16:colId xmlns:a16="http://schemas.microsoft.com/office/drawing/2014/main" val="20003"/>
                    </a:ext>
                  </a:extLst>
                </a:gridCol>
                <a:gridCol w="800673">
                  <a:extLst>
                    <a:ext uri="{9D8B030D-6E8A-4147-A177-3AD203B41FA5}">
                      <a16:colId xmlns:a16="http://schemas.microsoft.com/office/drawing/2014/main" val="20004"/>
                    </a:ext>
                  </a:extLst>
                </a:gridCol>
                <a:gridCol w="718884">
                  <a:extLst>
                    <a:ext uri="{9D8B030D-6E8A-4147-A177-3AD203B41FA5}">
                      <a16:colId xmlns:a16="http://schemas.microsoft.com/office/drawing/2014/main" val="20005"/>
                    </a:ext>
                  </a:extLst>
                </a:gridCol>
                <a:gridCol w="1873404">
                  <a:extLst>
                    <a:ext uri="{9D8B030D-6E8A-4147-A177-3AD203B41FA5}">
                      <a16:colId xmlns:a16="http://schemas.microsoft.com/office/drawing/2014/main" val="20006"/>
                    </a:ext>
                  </a:extLst>
                </a:gridCol>
                <a:gridCol w="1512169">
                  <a:extLst>
                    <a:ext uri="{9D8B030D-6E8A-4147-A177-3AD203B41FA5}">
                      <a16:colId xmlns:a16="http://schemas.microsoft.com/office/drawing/2014/main" val="20007"/>
                    </a:ext>
                  </a:extLst>
                </a:gridCol>
              </a:tblGrid>
              <a:tr h="333835">
                <a:tc gridSpan="8">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Classe</a:t>
                      </a:r>
                      <a:endParaRPr lang="it-IT" sz="1200" dirty="0">
                        <a:solidFill>
                          <a:schemeClr val="tx2">
                            <a:lumMod val="60000"/>
                            <a:lumOff val="40000"/>
                          </a:schemeClr>
                        </a:solidFill>
                        <a:effectLst/>
                        <a:latin typeface="Comic Sans MS" panose="030F0702030302020204" pitchFamily="66" charset="0"/>
                        <a:ea typeface="Times New Roman"/>
                      </a:endParaRPr>
                    </a:p>
                  </a:txBody>
                  <a:tcPr marL="33425" marR="33425"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14237">
                <a:tc gridSpan="8">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N° alunni</a:t>
                      </a: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1"/>
                  </a:ext>
                </a:extLst>
              </a:tr>
              <a:tr h="360040">
                <a:tc rowSpan="2">
                  <a:txBody>
                    <a:bodyPr/>
                    <a:lstStyle/>
                    <a:p>
                      <a:pPr algn="ctr">
                        <a:spcAft>
                          <a:spcPts val="0"/>
                        </a:spcAft>
                      </a:pPr>
                      <a:endParaRPr lang="it-IT" sz="1200" b="0" dirty="0">
                        <a:solidFill>
                          <a:schemeClr val="tx2">
                            <a:lumMod val="60000"/>
                            <a:lumOff val="40000"/>
                          </a:schemeClr>
                        </a:solidFill>
                        <a:effectLst/>
                        <a:latin typeface="Comic Sans MS" panose="030F0702030302020204" pitchFamily="66" charset="0"/>
                      </a:endParaRPr>
                    </a:p>
                    <a:p>
                      <a:pPr algn="ctr">
                        <a:spcAft>
                          <a:spcPts val="0"/>
                        </a:spcAft>
                      </a:pPr>
                      <a:endParaRPr lang="it-IT" sz="1200" b="0" dirty="0">
                        <a:solidFill>
                          <a:schemeClr val="tx2">
                            <a:lumMod val="60000"/>
                            <a:lumOff val="40000"/>
                          </a:schemeClr>
                        </a:solidFill>
                        <a:effectLst/>
                        <a:latin typeface="Comic Sans MS" panose="030F0702030302020204" pitchFamily="66" charset="0"/>
                      </a:endParaRPr>
                    </a:p>
                    <a:p>
                      <a:pPr algn="ctr">
                        <a:spcAft>
                          <a:spcPts val="0"/>
                        </a:spcAft>
                      </a:pPr>
                      <a:endParaRPr lang="it-IT" sz="1200" b="0" dirty="0">
                        <a:solidFill>
                          <a:schemeClr val="tx2">
                            <a:lumMod val="60000"/>
                            <a:lumOff val="40000"/>
                          </a:schemeClr>
                        </a:solidFill>
                        <a:effectLst/>
                        <a:latin typeface="Comic Sans MS" panose="030F0702030302020204" pitchFamily="66" charset="0"/>
                      </a:endParaRPr>
                    </a:p>
                    <a:p>
                      <a:pPr algn="ctr">
                        <a:spcAft>
                          <a:spcPts val="0"/>
                        </a:spcAft>
                      </a:pPr>
                      <a:r>
                        <a:rPr lang="it-IT" sz="1200" b="0" dirty="0">
                          <a:solidFill>
                            <a:schemeClr val="tx2">
                              <a:lumMod val="60000"/>
                              <a:lumOff val="40000"/>
                            </a:schemeClr>
                          </a:solidFill>
                          <a:effectLst/>
                          <a:latin typeface="Comic Sans MS" panose="030F0702030302020204" pitchFamily="66" charset="0"/>
                        </a:rPr>
                        <a:t>Masch</a:t>
                      </a:r>
                      <a:r>
                        <a:rPr lang="it-IT" sz="1200" dirty="0">
                          <a:solidFill>
                            <a:schemeClr val="tx2">
                              <a:lumMod val="60000"/>
                              <a:lumOff val="40000"/>
                            </a:schemeClr>
                          </a:solidFill>
                          <a:effectLst/>
                          <a:latin typeface="Comic Sans MS" panose="030F0702030302020204" pitchFamily="66" charset="0"/>
                        </a:rPr>
                        <a:t>i</a:t>
                      </a:r>
                    </a:p>
                    <a:p>
                      <a:pPr algn="ctr">
                        <a:spcAft>
                          <a:spcPts val="0"/>
                        </a:spcAft>
                      </a:pPr>
                      <a:endParaRPr lang="it-IT" sz="1200" dirty="0">
                        <a:solidFill>
                          <a:schemeClr val="tx2">
                            <a:lumMod val="60000"/>
                            <a:lumOff val="40000"/>
                          </a:schemeClr>
                        </a:solidFill>
                        <a:effectLst/>
                        <a:latin typeface="Comic Sans MS" panose="030F0702030302020204" pitchFamily="66" charset="0"/>
                      </a:endParaRPr>
                    </a:p>
                    <a:p>
                      <a:pPr algn="ctr">
                        <a:spcAft>
                          <a:spcPts val="0"/>
                        </a:spcAft>
                      </a:pPr>
                      <a:r>
                        <a:rPr lang="it-IT" sz="1200">
                          <a:solidFill>
                            <a:schemeClr val="tx2">
                              <a:lumMod val="60000"/>
                              <a:lumOff val="40000"/>
                            </a:schemeClr>
                          </a:solidFill>
                          <a:effectLst/>
                          <a:latin typeface="Comic Sans MS" panose="030F0702030302020204" pitchFamily="66" charset="0"/>
                        </a:rPr>
                        <a:t>_____</a:t>
                      </a:r>
                      <a:endParaRPr lang="it-IT" sz="1200" dirty="0">
                        <a:solidFill>
                          <a:schemeClr val="tx2">
                            <a:lumMod val="60000"/>
                            <a:lumOff val="40000"/>
                          </a:schemeClr>
                        </a:solidFill>
                        <a:effectLst/>
                        <a:latin typeface="Comic Sans MS" panose="030F0702030302020204" pitchFamily="66" charset="0"/>
                      </a:endParaRPr>
                    </a:p>
                    <a:p>
                      <a:pPr algn="ctr">
                        <a:spcAft>
                          <a:spcPts val="0"/>
                        </a:spcAft>
                      </a:pPr>
                      <a:endParaRPr lang="it-IT" sz="1200" dirty="0">
                        <a:solidFill>
                          <a:schemeClr val="tx2">
                            <a:lumMod val="60000"/>
                            <a:lumOff val="40000"/>
                          </a:schemeClr>
                        </a:solidFill>
                        <a:effectLst/>
                        <a:latin typeface="Comic Sans MS" panose="030F0702030302020204" pitchFamily="66" charset="0"/>
                      </a:endParaRPr>
                    </a:p>
                    <a:p>
                      <a:pPr algn="ctr">
                        <a:spcAft>
                          <a:spcPts val="0"/>
                        </a:spcAft>
                      </a:pPr>
                      <a:endParaRPr lang="it-IT" sz="1200" dirty="0">
                        <a:solidFill>
                          <a:schemeClr val="tx2">
                            <a:lumMod val="60000"/>
                            <a:lumOff val="40000"/>
                          </a:schemeClr>
                        </a:solidFill>
                        <a:effectLst/>
                        <a:latin typeface="Comic Sans MS" panose="030F0702030302020204" pitchFamily="66" charset="0"/>
                        <a:ea typeface="Times New Roman"/>
                      </a:endParaRPr>
                    </a:p>
                    <a:p>
                      <a:pPr algn="ctr">
                        <a:spcAft>
                          <a:spcPts val="0"/>
                        </a:spcAft>
                      </a:pP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rowSpan="2">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Femmine</a:t>
                      </a:r>
                    </a:p>
                    <a:p>
                      <a:pPr algn="ctr">
                        <a:spcAft>
                          <a:spcPts val="0"/>
                        </a:spcAft>
                      </a:pPr>
                      <a:endParaRPr lang="it-IT" sz="1200" dirty="0">
                        <a:solidFill>
                          <a:schemeClr val="tx2">
                            <a:lumMod val="60000"/>
                            <a:lumOff val="40000"/>
                          </a:schemeClr>
                        </a:solidFill>
                        <a:effectLst/>
                        <a:latin typeface="Comic Sans MS" panose="030F0702030302020204" pitchFamily="66" charset="0"/>
                      </a:endParaRPr>
                    </a:p>
                    <a:p>
                      <a:pPr algn="ctr">
                        <a:spcAft>
                          <a:spcPts val="0"/>
                        </a:spcAft>
                      </a:pPr>
                      <a:r>
                        <a:rPr lang="it-IT" sz="1200" dirty="0">
                          <a:solidFill>
                            <a:schemeClr val="tx2">
                              <a:lumMod val="60000"/>
                              <a:lumOff val="40000"/>
                            </a:schemeClr>
                          </a:solidFill>
                          <a:effectLst/>
                          <a:latin typeface="Comic Sans MS" panose="030F0702030302020204" pitchFamily="66" charset="0"/>
                        </a:rPr>
                        <a:t>_____</a:t>
                      </a:r>
                    </a:p>
                  </a:txBody>
                  <a:tcPr marL="21664" marR="21664" marT="0" marB="0" anchor="ctr">
                    <a:solidFill>
                      <a:schemeClr val="bg1"/>
                    </a:solidFill>
                  </a:tcPr>
                </a:tc>
                <a:tc gridSpan="6">
                  <a:txBody>
                    <a:bodyPr/>
                    <a:lstStyle/>
                    <a:p>
                      <a:pPr algn="ctr"/>
                      <a:r>
                        <a:rPr lang="it-IT" sz="1200" dirty="0">
                          <a:solidFill>
                            <a:schemeClr val="tx2">
                              <a:lumMod val="60000"/>
                              <a:lumOff val="40000"/>
                            </a:schemeClr>
                          </a:solidFill>
                          <a:effectLst/>
                          <a:latin typeface="Comic Sans MS" panose="030F0702030302020204" pitchFamily="66" charset="0"/>
                        </a:rPr>
                        <a:t>N° alunni con BES </a:t>
                      </a:r>
                      <a:r>
                        <a:rPr lang="it-IT" sz="1200" kern="1200" dirty="0">
                          <a:solidFill>
                            <a:schemeClr val="tx2">
                              <a:lumMod val="60000"/>
                              <a:lumOff val="40000"/>
                            </a:schemeClr>
                          </a:solidFill>
                          <a:effectLst/>
                          <a:latin typeface="Comic Sans MS" panose="030F0702030302020204" pitchFamily="66" charset="0"/>
                        </a:rPr>
                        <a:t>(Direttiva Ministeriale 27/12/2012 – Circolare Ministeriale  </a:t>
                      </a:r>
                      <a:r>
                        <a:rPr lang="it-IT" sz="1200" kern="1200" baseline="0" dirty="0">
                          <a:solidFill>
                            <a:schemeClr val="tx2">
                              <a:lumMod val="60000"/>
                              <a:lumOff val="40000"/>
                            </a:schemeClr>
                          </a:solidFill>
                          <a:effectLst/>
                          <a:latin typeface="Comic Sans MS" panose="030F0702030302020204" pitchFamily="66" charset="0"/>
                        </a:rPr>
                        <a:t>06/03/2013  </a:t>
                      </a:r>
                      <a:r>
                        <a:rPr lang="it-IT" sz="1200" kern="1200" dirty="0">
                          <a:solidFill>
                            <a:schemeClr val="tx2">
                              <a:lumMod val="60000"/>
                              <a:lumOff val="40000"/>
                            </a:schemeClr>
                          </a:solidFill>
                          <a:effectLst/>
                          <a:latin typeface="Comic Sans MS" panose="030F0702030302020204" pitchFamily="66" charset="0"/>
                        </a:rPr>
                        <a:t>n. 8 ) </a:t>
                      </a:r>
                      <a:endParaRPr lang="it-IT" sz="1200" i="1"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marL="21664" marR="216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hMerge="1">
                  <a:txBody>
                    <a:bodyPr/>
                    <a:lstStyle/>
                    <a:p>
                      <a:endParaRPr lang="it-IT" dirty="0"/>
                    </a:p>
                  </a:txBody>
                  <a:tcPr marL="21664" marR="216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34440">
                <a:tc vMerge="1">
                  <a:txBody>
                    <a:bodyPr/>
                    <a:lstStyle/>
                    <a:p>
                      <a:endParaRPr lang="it-IT"/>
                    </a:p>
                  </a:txBody>
                  <a:tcPr/>
                </a:tc>
                <a:tc vMerge="1">
                  <a:txBody>
                    <a:bodyPr/>
                    <a:lstStyle/>
                    <a:p>
                      <a:endParaRPr lang="it-IT"/>
                    </a:p>
                  </a:txBody>
                  <a:tcPr/>
                </a:tc>
                <a:tc gridSpan="2">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N°</a:t>
                      </a:r>
                      <a:r>
                        <a:rPr lang="it-IT" sz="1200" baseline="0" dirty="0">
                          <a:solidFill>
                            <a:schemeClr val="tx2">
                              <a:lumMod val="60000"/>
                              <a:lumOff val="40000"/>
                            </a:schemeClr>
                          </a:solidFill>
                          <a:effectLst/>
                          <a:latin typeface="Comic Sans MS" panose="030F0702030302020204" pitchFamily="66" charset="0"/>
                        </a:rPr>
                        <a:t> </a:t>
                      </a:r>
                      <a:r>
                        <a:rPr lang="it-IT" sz="1200" dirty="0">
                          <a:solidFill>
                            <a:schemeClr val="tx2">
                              <a:lumMod val="60000"/>
                              <a:lumOff val="40000"/>
                            </a:schemeClr>
                          </a:solidFill>
                          <a:effectLst/>
                          <a:latin typeface="Comic Sans MS" panose="030F0702030302020204" pitchFamily="66" charset="0"/>
                        </a:rPr>
                        <a:t>alunni diversamente abili</a:t>
                      </a:r>
                    </a:p>
                    <a:p>
                      <a:pPr algn="ctr">
                        <a:spcAft>
                          <a:spcPts val="0"/>
                        </a:spcAft>
                      </a:pPr>
                      <a:r>
                        <a:rPr lang="it-IT" sz="1200" dirty="0">
                          <a:solidFill>
                            <a:schemeClr val="tx2">
                              <a:lumMod val="60000"/>
                              <a:lumOff val="40000"/>
                            </a:schemeClr>
                          </a:solidFill>
                          <a:effectLst/>
                          <a:latin typeface="Comic Sans MS" panose="030F0702030302020204" pitchFamily="66" charset="0"/>
                        </a:rPr>
                        <a:t>______</a:t>
                      </a:r>
                    </a:p>
                  </a:txBody>
                  <a:tcPr marL="21664" marR="21664" marT="0" marB="0" anchor="ctr">
                    <a:solidFill>
                      <a:schemeClr val="bg1"/>
                    </a:solidFill>
                  </a:tcPr>
                </a:tc>
                <a:tc hMerge="1">
                  <a:txBody>
                    <a:bodyPr/>
                    <a:lstStyle/>
                    <a:p>
                      <a:endParaRPr lang="it-IT"/>
                    </a:p>
                  </a:txBody>
                  <a:tcPr/>
                </a:tc>
                <a:tc gridSpan="2">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 </a:t>
                      </a:r>
                    </a:p>
                    <a:p>
                      <a:pPr algn="ctr">
                        <a:spcAft>
                          <a:spcPts val="0"/>
                        </a:spcAft>
                      </a:pPr>
                      <a:r>
                        <a:rPr lang="it-IT" sz="1200" dirty="0">
                          <a:solidFill>
                            <a:schemeClr val="tx2">
                              <a:lumMod val="60000"/>
                              <a:lumOff val="40000"/>
                            </a:schemeClr>
                          </a:solidFill>
                          <a:effectLst/>
                          <a:latin typeface="Comic Sans MS" panose="030F0702030302020204" pitchFamily="66" charset="0"/>
                        </a:rPr>
                        <a:t>N°</a:t>
                      </a:r>
                      <a:r>
                        <a:rPr lang="it-IT" sz="1200" baseline="0" dirty="0">
                          <a:solidFill>
                            <a:schemeClr val="tx2">
                              <a:lumMod val="60000"/>
                              <a:lumOff val="40000"/>
                            </a:schemeClr>
                          </a:solidFill>
                          <a:effectLst/>
                          <a:latin typeface="Comic Sans MS" panose="030F0702030302020204" pitchFamily="66" charset="0"/>
                        </a:rPr>
                        <a:t> </a:t>
                      </a:r>
                      <a:r>
                        <a:rPr lang="it-IT" sz="1200" dirty="0">
                          <a:solidFill>
                            <a:schemeClr val="tx2">
                              <a:lumMod val="60000"/>
                              <a:lumOff val="40000"/>
                            </a:schemeClr>
                          </a:solidFill>
                          <a:effectLst/>
                          <a:latin typeface="Comic Sans MS" panose="030F0702030302020204" pitchFamily="66" charset="0"/>
                        </a:rPr>
                        <a:t>alunni con DSA</a:t>
                      </a:r>
                    </a:p>
                    <a:p>
                      <a:pPr algn="ctr">
                        <a:spcAft>
                          <a:spcPts val="0"/>
                        </a:spcAft>
                      </a:pPr>
                      <a:r>
                        <a:rPr lang="it-IT" sz="1200" dirty="0">
                          <a:solidFill>
                            <a:schemeClr val="tx2">
                              <a:lumMod val="60000"/>
                              <a:lumOff val="40000"/>
                            </a:schemeClr>
                          </a:solidFill>
                          <a:effectLst/>
                          <a:latin typeface="Comic Sans MS" panose="030F0702030302020204" pitchFamily="66" charset="0"/>
                        </a:rPr>
                        <a:t> _____</a:t>
                      </a: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a:txBody>
                    <a:bodyPr/>
                    <a:lstStyle/>
                    <a:p>
                      <a:pPr lvl="0" algn="ctr"/>
                      <a:r>
                        <a:rPr lang="it-IT" sz="1200" dirty="0">
                          <a:solidFill>
                            <a:schemeClr val="tx2">
                              <a:lumMod val="60000"/>
                              <a:lumOff val="40000"/>
                            </a:schemeClr>
                          </a:solidFill>
                          <a:effectLst/>
                          <a:latin typeface="Comic Sans MS" panose="030F0702030302020204" pitchFamily="66" charset="0"/>
                        </a:rPr>
                        <a:t>N° alunni con altri Disturbi Evolutivi Specifici</a:t>
                      </a:r>
                    </a:p>
                    <a:p>
                      <a:pPr marL="0" marR="0" lvl="0" indent="0" algn="ctr" defTabSz="914400" rtl="0" eaLnBrk="1" fontAlgn="auto" latinLnBrk="0" hangingPunct="1">
                        <a:lnSpc>
                          <a:spcPts val="960"/>
                        </a:lnSpc>
                        <a:spcBef>
                          <a:spcPts val="0"/>
                        </a:spcBef>
                        <a:spcAft>
                          <a:spcPts val="0"/>
                        </a:spcAft>
                        <a:buClrTx/>
                        <a:buSzTx/>
                        <a:buFontTx/>
                        <a:buNone/>
                        <a:tabLst/>
                        <a:defRPr/>
                      </a:pPr>
                      <a:r>
                        <a:rPr lang="it-IT" sz="1200" dirty="0">
                          <a:solidFill>
                            <a:schemeClr val="tx2">
                              <a:lumMod val="60000"/>
                              <a:lumOff val="40000"/>
                            </a:schemeClr>
                          </a:solidFill>
                          <a:effectLst/>
                          <a:latin typeface="Comic Sans MS" panose="030F0702030302020204" pitchFamily="66" charset="0"/>
                        </a:rPr>
                        <a:t> (</a:t>
                      </a:r>
                      <a:r>
                        <a:rPr lang="it-IT" sz="1200" kern="1200" dirty="0">
                          <a:solidFill>
                            <a:schemeClr val="tx2">
                              <a:lumMod val="60000"/>
                              <a:lumOff val="40000"/>
                            </a:schemeClr>
                          </a:solidFill>
                          <a:effectLst/>
                          <a:latin typeface="Comic Sans MS" panose="030F0702030302020204" pitchFamily="66" charset="0"/>
                        </a:rPr>
                        <a:t>Deficit del Linguaggio, Deficit della Coordinazione Motoria, </a:t>
                      </a:r>
                      <a:r>
                        <a:rPr lang="it-IT" sz="1200" dirty="0">
                          <a:solidFill>
                            <a:schemeClr val="tx2">
                              <a:lumMod val="60000"/>
                              <a:lumOff val="40000"/>
                            </a:schemeClr>
                          </a:solidFill>
                          <a:effectLst/>
                          <a:latin typeface="Comic Sans MS" panose="030F0702030302020204" pitchFamily="66" charset="0"/>
                        </a:rPr>
                        <a:t>Funzionamento Cognitivo Limite</a:t>
                      </a:r>
                      <a:r>
                        <a:rPr lang="it-IT" sz="1200" kern="1200" dirty="0">
                          <a:solidFill>
                            <a:schemeClr val="tx2">
                              <a:lumMod val="60000"/>
                              <a:lumOff val="40000"/>
                            </a:schemeClr>
                          </a:solidFill>
                          <a:effectLst/>
                          <a:latin typeface="Comic Sans MS" panose="030F0702030302020204" pitchFamily="66" charset="0"/>
                        </a:rPr>
                        <a:t>…)</a:t>
                      </a:r>
                    </a:p>
                    <a:p>
                      <a:pPr marL="0" marR="0" lvl="0" indent="0" algn="ctr" defTabSz="914400" rtl="0" eaLnBrk="1" fontAlgn="auto" latinLnBrk="0" hangingPunct="1">
                        <a:lnSpc>
                          <a:spcPts val="960"/>
                        </a:lnSpc>
                        <a:spcBef>
                          <a:spcPts val="0"/>
                        </a:spcBef>
                        <a:spcAft>
                          <a:spcPts val="0"/>
                        </a:spcAft>
                        <a:buClrTx/>
                        <a:buSzTx/>
                        <a:buFontTx/>
                        <a:buNone/>
                        <a:tabLst/>
                        <a:defRPr/>
                      </a:pPr>
                      <a:r>
                        <a:rPr lang="it-IT" sz="1200" kern="1200" dirty="0">
                          <a:solidFill>
                            <a:schemeClr val="tx2">
                              <a:lumMod val="60000"/>
                              <a:lumOff val="40000"/>
                            </a:schemeClr>
                          </a:solidFill>
                          <a:effectLst/>
                          <a:latin typeface="Comic Sans MS" panose="030F0702030302020204" pitchFamily="66" charset="0"/>
                        </a:rPr>
                        <a:t>________</a:t>
                      </a:r>
                    </a:p>
                  </a:txBody>
                  <a:tcPr marL="21664" marR="21664" marT="0" marB="0" anchor="ctr">
                    <a:solidFill>
                      <a:schemeClr val="bg1"/>
                    </a:solidFill>
                  </a:tcPr>
                </a:tc>
                <a:tc>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 </a:t>
                      </a:r>
                    </a:p>
                    <a:p>
                      <a:pPr algn="ctr">
                        <a:spcAft>
                          <a:spcPts val="0"/>
                        </a:spcAft>
                      </a:pPr>
                      <a:r>
                        <a:rPr lang="it-IT" sz="1200" dirty="0">
                          <a:solidFill>
                            <a:schemeClr val="tx2">
                              <a:lumMod val="60000"/>
                              <a:lumOff val="40000"/>
                            </a:schemeClr>
                          </a:solidFill>
                          <a:effectLst/>
                          <a:latin typeface="Comic Sans MS" panose="030F0702030302020204" pitchFamily="66" charset="0"/>
                        </a:rPr>
                        <a:t>N° alunni con svantaggio socio-</a:t>
                      </a:r>
                      <a:r>
                        <a:rPr lang="it-IT" sz="1200" kern="1200" dirty="0">
                          <a:solidFill>
                            <a:schemeClr val="tx2">
                              <a:lumMod val="60000"/>
                              <a:lumOff val="40000"/>
                            </a:schemeClr>
                          </a:solidFill>
                          <a:effectLst/>
                          <a:latin typeface="Comic Sans MS" panose="030F0702030302020204" pitchFamily="66" charset="0"/>
                        </a:rPr>
                        <a:t>economico-</a:t>
                      </a:r>
                      <a:r>
                        <a:rPr lang="it-IT" sz="1200" dirty="0">
                          <a:solidFill>
                            <a:schemeClr val="tx2">
                              <a:lumMod val="60000"/>
                              <a:lumOff val="40000"/>
                            </a:schemeClr>
                          </a:solidFill>
                          <a:effectLst/>
                          <a:latin typeface="Comic Sans MS" panose="030F0702030302020204" pitchFamily="66" charset="0"/>
                        </a:rPr>
                        <a:t>culturale</a:t>
                      </a:r>
                    </a:p>
                    <a:p>
                      <a:pPr algn="ctr">
                        <a:spcAft>
                          <a:spcPts val="0"/>
                        </a:spcAft>
                      </a:pPr>
                      <a:r>
                        <a:rPr lang="it-IT" sz="1200" dirty="0">
                          <a:solidFill>
                            <a:schemeClr val="tx2">
                              <a:lumMod val="60000"/>
                              <a:lumOff val="40000"/>
                            </a:schemeClr>
                          </a:solidFill>
                          <a:effectLst/>
                          <a:latin typeface="Comic Sans MS" panose="030F0702030302020204" pitchFamily="66" charset="0"/>
                        </a:rPr>
                        <a:t> ______</a:t>
                      </a: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extLst>
                  <a:ext uri="{0D108BD9-81ED-4DB2-BD59-A6C34878D82A}">
                    <a16:rowId xmlns:a16="http://schemas.microsoft.com/office/drawing/2014/main" val="10003"/>
                  </a:ext>
                </a:extLst>
              </a:tr>
              <a:tr h="360040">
                <a:tc gridSpan="8">
                  <a:txBody>
                    <a:bodyPr/>
                    <a:lstStyle/>
                    <a:p>
                      <a:pPr algn="l">
                        <a:spcAft>
                          <a:spcPts val="0"/>
                        </a:spcAft>
                      </a:pPr>
                      <a:r>
                        <a:rPr lang="it-IT" sz="1200" b="0" dirty="0">
                          <a:solidFill>
                            <a:schemeClr val="tx2">
                              <a:lumMod val="60000"/>
                              <a:lumOff val="40000"/>
                            </a:schemeClr>
                          </a:solidFill>
                          <a:effectLst/>
                          <a:latin typeface="Comic Sans MS" panose="030F0702030302020204" pitchFamily="66" charset="0"/>
                        </a:rPr>
                        <a:t>Altro</a:t>
                      </a: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4"/>
                  </a:ext>
                </a:extLst>
              </a:tr>
              <a:tr h="232117">
                <a:tc gridSpan="8">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Docenti di classe</a:t>
                      </a: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5"/>
                  </a:ext>
                </a:extLst>
              </a:tr>
              <a:tr h="171147">
                <a:tc gridSpan="3">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Insegnanti</a:t>
                      </a:r>
                      <a:endParaRPr lang="it-IT" sz="1200" b="1"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gridSpan="5">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Discipline</a:t>
                      </a:r>
                      <a:endParaRPr lang="it-IT" sz="1200" b="1"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6"/>
                  </a:ext>
                </a:extLst>
              </a:tr>
              <a:tr h="183953">
                <a:tc gridSpan="3">
                  <a:txBody>
                    <a:bodyPr/>
                    <a:lstStyle/>
                    <a:p>
                      <a:pPr algn="l">
                        <a:lnSpc>
                          <a:spcPts val="1200"/>
                        </a:lnSpc>
                        <a:spcAft>
                          <a:spcPts val="0"/>
                        </a:spcAft>
                      </a:pP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gridSpan="5">
                  <a:txBody>
                    <a:bodyPr/>
                    <a:lstStyle/>
                    <a:p>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7"/>
                  </a:ext>
                </a:extLst>
              </a:tr>
              <a:tr h="180143">
                <a:tc gridSpan="3">
                  <a:txBody>
                    <a:bodyPr/>
                    <a:lstStyle/>
                    <a:p>
                      <a:pPr marL="0" marR="0" indent="0" algn="l" defTabSz="914400" rtl="0" eaLnBrk="1" fontAlgn="auto" latinLnBrk="0" hangingPunct="1">
                        <a:lnSpc>
                          <a:spcPts val="1200"/>
                        </a:lnSpc>
                        <a:spcBef>
                          <a:spcPts val="0"/>
                        </a:spcBef>
                        <a:spcAft>
                          <a:spcPts val="0"/>
                        </a:spcAft>
                        <a:buClrTx/>
                        <a:buSzTx/>
                        <a:buFontTx/>
                        <a:buNone/>
                        <a:tabLst/>
                        <a:defRPr/>
                      </a:pPr>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gridSpan="5">
                  <a:txBody>
                    <a:bodyPr/>
                    <a:lstStyle/>
                    <a:p>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8"/>
                  </a:ext>
                </a:extLst>
              </a:tr>
              <a:tr h="204194">
                <a:tc gridSpan="3">
                  <a:txBody>
                    <a:bodyPr/>
                    <a:lstStyle/>
                    <a:p>
                      <a:pPr algn="l">
                        <a:lnSpc>
                          <a:spcPts val="1200"/>
                        </a:lnSpc>
                        <a:spcAft>
                          <a:spcPts val="0"/>
                        </a:spcAft>
                      </a:pPr>
                      <a:endParaRPr lang="it-IT" sz="1200"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gridSpan="5">
                  <a:txBody>
                    <a:bodyPr/>
                    <a:lstStyle/>
                    <a:p>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9"/>
                  </a:ext>
                </a:extLst>
              </a:tr>
              <a:tr h="204194">
                <a:tc gridSpan="3">
                  <a:txBody>
                    <a:bodyPr/>
                    <a:lstStyle/>
                    <a:p>
                      <a:pPr marL="0" marR="0" indent="0" algn="l" defTabSz="914400" rtl="0" eaLnBrk="1" fontAlgn="auto" latinLnBrk="0" hangingPunct="1">
                        <a:lnSpc>
                          <a:spcPts val="1200"/>
                        </a:lnSpc>
                        <a:spcBef>
                          <a:spcPts val="0"/>
                        </a:spcBef>
                        <a:spcAft>
                          <a:spcPts val="0"/>
                        </a:spcAft>
                        <a:buClrTx/>
                        <a:buSzTx/>
                        <a:buFontTx/>
                        <a:buNone/>
                        <a:tabLst/>
                        <a:defRPr/>
                      </a:pPr>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gridSpan="5">
                  <a:txBody>
                    <a:bodyPr/>
                    <a:lstStyle/>
                    <a:p>
                      <a:endParaRPr lang="it-IT" sz="1200"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0"/>
                  </a:ext>
                </a:extLst>
              </a:tr>
              <a:tr h="373168">
                <a:tc gridSpan="8">
                  <a:txBody>
                    <a:bodyPr/>
                    <a:lstStyle/>
                    <a:p>
                      <a:pPr algn="ctr">
                        <a:lnSpc>
                          <a:spcPct val="150000"/>
                        </a:lnSpc>
                        <a:spcAft>
                          <a:spcPts val="0"/>
                        </a:spcAft>
                      </a:pPr>
                      <a:r>
                        <a:rPr lang="it-IT" sz="1200" dirty="0">
                          <a:solidFill>
                            <a:schemeClr val="tx2">
                              <a:lumMod val="60000"/>
                              <a:lumOff val="40000"/>
                            </a:schemeClr>
                          </a:solidFill>
                          <a:effectLst/>
                          <a:latin typeface="Comic Sans MS" panose="030F0702030302020204" pitchFamily="66" charset="0"/>
                        </a:rPr>
                        <a:t>Attività per l’ampliamento dell’offerta formativa</a:t>
                      </a: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1"/>
                  </a:ext>
                </a:extLst>
              </a:tr>
              <a:tr h="248644">
                <a:tc gridSpan="5">
                  <a:txBody>
                    <a:bodyPr/>
                    <a:lstStyle/>
                    <a:p>
                      <a:pPr algn="ctr">
                        <a:lnSpc>
                          <a:spcPts val="1200"/>
                        </a:lnSpc>
                        <a:spcAft>
                          <a:spcPts val="0"/>
                        </a:spcAft>
                      </a:pPr>
                      <a:r>
                        <a:rPr lang="it-IT" sz="1200" dirty="0">
                          <a:solidFill>
                            <a:schemeClr val="tx2">
                              <a:lumMod val="60000"/>
                              <a:lumOff val="40000"/>
                            </a:schemeClr>
                          </a:solidFill>
                          <a:effectLst/>
                          <a:latin typeface="Comic Sans MS" panose="030F0702030302020204" pitchFamily="66" charset="0"/>
                        </a:rPr>
                        <a:t>Progetti </a:t>
                      </a:r>
                      <a:endParaRPr lang="it-IT" sz="1200" b="1"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3">
                  <a:txBody>
                    <a:bodyPr/>
                    <a:lstStyle/>
                    <a:p>
                      <a:pPr algn="ctr">
                        <a:lnSpc>
                          <a:spcPts val="1200"/>
                        </a:lnSpc>
                        <a:spcAft>
                          <a:spcPts val="0"/>
                        </a:spcAft>
                      </a:pPr>
                      <a:r>
                        <a:rPr lang="it-IT" sz="1200" b="1" dirty="0">
                          <a:solidFill>
                            <a:schemeClr val="tx2">
                              <a:lumMod val="60000"/>
                              <a:lumOff val="40000"/>
                            </a:schemeClr>
                          </a:solidFill>
                          <a:effectLst/>
                          <a:latin typeface="Comic Sans MS" panose="030F0702030302020204" pitchFamily="66" charset="0"/>
                        </a:rPr>
                        <a:t>Visite guidate</a:t>
                      </a:r>
                      <a:endParaRPr lang="it-IT" sz="1200" b="1" dirty="0">
                        <a:solidFill>
                          <a:schemeClr val="tx2">
                            <a:lumMod val="60000"/>
                            <a:lumOff val="40000"/>
                          </a:schemeClr>
                        </a:solidFill>
                        <a:effectLst/>
                        <a:latin typeface="Comic Sans MS" panose="030F0702030302020204" pitchFamily="66" charset="0"/>
                        <a:ea typeface="Times New Roman"/>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2"/>
                  </a:ext>
                </a:extLst>
              </a:tr>
              <a:tr h="241492">
                <a:tc gridSpan="5">
                  <a:txBody>
                    <a:bodyPr/>
                    <a:lstStyle/>
                    <a:p>
                      <a:pPr algn="l">
                        <a:lnSpc>
                          <a:spcPts val="1200"/>
                        </a:lnSpc>
                        <a:spcAft>
                          <a:spcPts val="0"/>
                        </a:spcAft>
                      </a:pPr>
                      <a:endParaRPr lang="it-IT" sz="1200" b="0" dirty="0">
                        <a:solidFill>
                          <a:schemeClr val="tx2">
                            <a:lumMod val="60000"/>
                            <a:lumOff val="40000"/>
                          </a:schemeClr>
                        </a:solidFill>
                        <a:effectLst/>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3">
                  <a:txBody>
                    <a:bodyPr/>
                    <a:lstStyle/>
                    <a:p>
                      <a:pPr marL="0" marR="0" indent="0" algn="l" defTabSz="914400" rtl="0" eaLnBrk="1" fontAlgn="auto" latinLnBrk="0" hangingPunct="1">
                        <a:lnSpc>
                          <a:spcPts val="1200"/>
                        </a:lnSpc>
                        <a:spcBef>
                          <a:spcPts val="0"/>
                        </a:spcBef>
                        <a:spcAft>
                          <a:spcPts val="0"/>
                        </a:spcAft>
                        <a:buClrTx/>
                        <a:buSzTx/>
                        <a:buFontTx/>
                        <a:buNone/>
                        <a:tabLst/>
                        <a:defRPr/>
                      </a:pPr>
                      <a:endParaRPr lang="it-IT" sz="1200" dirty="0">
                        <a:solidFill>
                          <a:schemeClr val="tx2">
                            <a:lumMod val="60000"/>
                            <a:lumOff val="40000"/>
                          </a:schemeClr>
                        </a:solidFill>
                        <a:effectLst/>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3"/>
                  </a:ext>
                </a:extLst>
              </a:tr>
              <a:tr h="167655">
                <a:tc gridSpan="8">
                  <a:txBody>
                    <a:bodyPr/>
                    <a:lstStyle/>
                    <a:p>
                      <a:pPr algn="ctr">
                        <a:spcAft>
                          <a:spcPts val="0"/>
                        </a:spcAft>
                      </a:pPr>
                      <a:r>
                        <a:rPr lang="it-IT" sz="1200" dirty="0">
                          <a:solidFill>
                            <a:schemeClr val="tx2">
                              <a:lumMod val="60000"/>
                              <a:lumOff val="40000"/>
                            </a:schemeClr>
                          </a:solidFill>
                          <a:effectLst/>
                          <a:latin typeface="Comic Sans MS" panose="030F0702030302020204" pitchFamily="66" charset="0"/>
                        </a:rPr>
                        <a:t>Rapporti Scuola/Famiglia</a:t>
                      </a: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4"/>
                  </a:ext>
                </a:extLst>
              </a:tr>
              <a:tr h="380985">
                <a:tc gridSpan="8">
                  <a:txBody>
                    <a:bodyPr/>
                    <a:lstStyle/>
                    <a:p>
                      <a:pPr algn="just">
                        <a:spcAft>
                          <a:spcPts val="0"/>
                        </a:spcAft>
                      </a:pPr>
                      <a:endParaRPr lang="it-IT" sz="1200" dirty="0">
                        <a:solidFill>
                          <a:schemeClr val="tx2">
                            <a:lumMod val="60000"/>
                            <a:lumOff val="40000"/>
                          </a:schemeClr>
                        </a:solidFill>
                        <a:effectLst/>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b="1" dirty="0">
                        <a:solidFill>
                          <a:schemeClr val="tx2">
                            <a:lumMod val="60000"/>
                            <a:lumOff val="40000"/>
                          </a:schemeClr>
                        </a:solidFill>
                        <a:latin typeface="Comic Sans MS" panose="030F0702030302020204" pitchFamily="66" charset="0"/>
                      </a:endParaRPr>
                    </a:p>
                  </a:txBody>
                  <a:tcPr marL="21664" marR="21664" marT="0" marB="0" anchor="ctr">
                    <a:solidFill>
                      <a:schemeClr val="bg1"/>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17859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46552" y="-27384"/>
            <a:ext cx="8889944" cy="7017306"/>
          </a:xfrm>
          <a:prstGeom prst="rect">
            <a:avLst/>
          </a:prstGeom>
        </p:spPr>
        <p:txBody>
          <a:bodyPr wrap="square">
            <a:spAutoFit/>
          </a:bodyPr>
          <a:lstStyle/>
          <a:p>
            <a:pPr algn="just"/>
            <a:r>
              <a:rPr lang="it-IT" sz="1000" b="1" dirty="0">
                <a:solidFill>
                  <a:schemeClr val="tx2">
                    <a:lumMod val="60000"/>
                    <a:lumOff val="40000"/>
                  </a:schemeClr>
                </a:solidFill>
                <a:latin typeface="Comic Sans MS" panose="030F0702030302020204" pitchFamily="66" charset="0"/>
              </a:rPr>
              <a:t>SCIENZE</a:t>
            </a:r>
          </a:p>
          <a:p>
            <a:pPr algn="just"/>
            <a:r>
              <a:rPr lang="it-IT" sz="900" dirty="0">
                <a:solidFill>
                  <a:schemeClr val="tx2">
                    <a:lumMod val="60000"/>
                    <a:lumOff val="40000"/>
                  </a:schemeClr>
                </a:solidFill>
                <a:latin typeface="Comic Sans MS" panose="030F0702030302020204" pitchFamily="66" charset="0"/>
              </a:rPr>
              <a:t>Metodo per eccellenza di questo ambito è il metodo scientifico che si avvale di osservazioni, ipotesi di spiegazione, sperimentazione attraverso una didattica laboratoriale che coinvolga i bambini e gli studenti in un processo attivo di co-costruzione di conoscenza.</a:t>
            </a:r>
          </a:p>
          <a:p>
            <a:r>
              <a:rPr lang="it-IT" sz="900" dirty="0">
                <a:solidFill>
                  <a:schemeClr val="tx2">
                    <a:lumMod val="60000"/>
                    <a:lumOff val="40000"/>
                  </a:schemeClr>
                </a:solidFill>
                <a:latin typeface="Comic Sans MS" panose="030F0702030302020204" pitchFamily="66" charset="0"/>
              </a:rPr>
              <a:t>Si propongono  ai bambini attività esplorative     della     realtà circostante    partendo    da  situazioni di vita quotidiana, da giochi liberi e  organizzati,  dalle domande  e   dai   problemi che nascono dall’esperienza concreta. Si favoriscono   atteggiamenti   di curiosità, ricerca, confronto di ipotesi e discussione.</a:t>
            </a:r>
          </a:p>
          <a:p>
            <a:pPr algn="just"/>
            <a:r>
              <a:rPr lang="it-IT" sz="900" dirty="0">
                <a:solidFill>
                  <a:schemeClr val="tx2">
                    <a:lumMod val="60000"/>
                    <a:lumOff val="40000"/>
                  </a:schemeClr>
                </a:solidFill>
                <a:latin typeface="Comic Sans MS" panose="030F0702030302020204" pitchFamily="66" charset="0"/>
              </a:rPr>
              <a:t>Diverse sono inoltre le tecniche e le strategie didattiche utilizzate dai docenti, oltre alla lezione frontale e alle esercitazioni, per lo sviluppo delle competenze, della motivazione all’apprendere e delle abilità sociali. Fra queste, ricordiamo:</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Le mappe concettuali</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La conversazione </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Il pensiero ad alta voce</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Le facilitazioni procedurali</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L’apprendimento cooperativo</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Il lavoro di gruppo</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La discussione, il ragionamento condiviso, il dialogo, </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Uso efficace e motivato del rinforzo</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Compiti intrinsecamente motivanti</a:t>
            </a:r>
          </a:p>
          <a:p>
            <a:pPr marL="352425" indent="-169863" algn="just">
              <a:buFont typeface="Wingdings" panose="05000000000000000000" pitchFamily="2" charset="2"/>
              <a:buChar char="§"/>
            </a:pPr>
            <a:r>
              <a:rPr lang="it-IT" sz="900" dirty="0">
                <a:solidFill>
                  <a:schemeClr val="tx2">
                    <a:lumMod val="60000"/>
                    <a:lumOff val="40000"/>
                  </a:schemeClr>
                </a:solidFill>
                <a:latin typeface="Comic Sans MS" panose="030F0702030302020204" pitchFamily="66" charset="0"/>
              </a:rPr>
              <a:t>Compiti moderatamente sfidanti</a:t>
            </a:r>
          </a:p>
          <a:p>
            <a:pPr algn="just"/>
            <a:r>
              <a:rPr lang="it-IT" sz="900" dirty="0">
                <a:solidFill>
                  <a:schemeClr val="tx2">
                    <a:lumMod val="60000"/>
                    <a:lumOff val="40000"/>
                  </a:schemeClr>
                </a:solidFill>
                <a:latin typeface="Comic Sans MS" panose="030F0702030302020204" pitchFamily="66" charset="0"/>
              </a:rPr>
              <a:t>Il principio del </a:t>
            </a:r>
            <a:r>
              <a:rPr lang="it-IT" sz="900" dirty="0" err="1">
                <a:solidFill>
                  <a:schemeClr val="tx2">
                    <a:lumMod val="60000"/>
                    <a:lumOff val="40000"/>
                  </a:schemeClr>
                </a:solidFill>
                <a:latin typeface="Comic Sans MS" panose="030F0702030302020204" pitchFamily="66" charset="0"/>
              </a:rPr>
              <a:t>learning</a:t>
            </a:r>
            <a:r>
              <a:rPr lang="it-IT" sz="900" dirty="0">
                <a:solidFill>
                  <a:schemeClr val="tx2">
                    <a:lumMod val="60000"/>
                    <a:lumOff val="40000"/>
                  </a:schemeClr>
                </a:solidFill>
                <a:latin typeface="Comic Sans MS" panose="030F0702030302020204" pitchFamily="66" charset="0"/>
              </a:rPr>
              <a:t> by </a:t>
            </a:r>
            <a:r>
              <a:rPr lang="it-IT" sz="900" dirty="0" err="1">
                <a:solidFill>
                  <a:schemeClr val="tx2">
                    <a:lumMod val="60000"/>
                    <a:lumOff val="40000"/>
                  </a:schemeClr>
                </a:solidFill>
                <a:latin typeface="Comic Sans MS" panose="030F0702030302020204" pitchFamily="66" charset="0"/>
              </a:rPr>
              <a:t>doing</a:t>
            </a:r>
            <a:r>
              <a:rPr lang="it-IT" sz="900" dirty="0">
                <a:solidFill>
                  <a:schemeClr val="tx2">
                    <a:lumMod val="60000"/>
                    <a:lumOff val="40000"/>
                  </a:schemeClr>
                </a:solidFill>
                <a:latin typeface="Comic Sans MS" panose="030F0702030302020204" pitchFamily="66" charset="0"/>
              </a:rPr>
              <a:t>, cioè dell’ “imparare facendo”, sarà alla base della didattica laboratoriale e, con un approccio operativo e cooperativo, sarà a vantaggio del gruppo classe e di tutti gli  alunni con Bisogni Educativi Speciali.</a:t>
            </a:r>
          </a:p>
          <a:p>
            <a:pPr algn="just"/>
            <a:r>
              <a:rPr lang="it-IT" sz="900" dirty="0">
                <a:solidFill>
                  <a:schemeClr val="tx2">
                    <a:lumMod val="60000"/>
                    <a:lumOff val="40000"/>
                  </a:schemeClr>
                </a:solidFill>
                <a:latin typeface="Comic Sans MS" panose="030F0702030302020204" pitchFamily="66" charset="0"/>
              </a:rPr>
              <a:t>Si procederà secondo una didattica che fruisce delle metodologie del Cooperative Learning, del  </a:t>
            </a:r>
            <a:r>
              <a:rPr lang="it-IT" sz="900" dirty="0" err="1">
                <a:solidFill>
                  <a:schemeClr val="tx2">
                    <a:lumMod val="60000"/>
                    <a:lumOff val="40000"/>
                  </a:schemeClr>
                </a:solidFill>
                <a:latin typeface="Comic Sans MS" panose="030F0702030302020204" pitchFamily="66" charset="0"/>
              </a:rPr>
              <a:t>Problem</a:t>
            </a:r>
            <a:r>
              <a:rPr lang="it-IT" sz="900" dirty="0">
                <a:solidFill>
                  <a:schemeClr val="tx2">
                    <a:lumMod val="60000"/>
                    <a:lumOff val="40000"/>
                  </a:schemeClr>
                </a:solidFill>
                <a:latin typeface="Comic Sans MS" panose="030F0702030302020204" pitchFamily="66" charset="0"/>
              </a:rPr>
              <a:t> </a:t>
            </a:r>
            <a:r>
              <a:rPr lang="it-IT" sz="900" dirty="0" err="1">
                <a:solidFill>
                  <a:schemeClr val="tx2">
                    <a:lumMod val="60000"/>
                    <a:lumOff val="40000"/>
                  </a:schemeClr>
                </a:solidFill>
                <a:latin typeface="Comic Sans MS" panose="030F0702030302020204" pitchFamily="66" charset="0"/>
              </a:rPr>
              <a:t>Solving</a:t>
            </a:r>
            <a:r>
              <a:rPr lang="it-IT" sz="900" dirty="0">
                <a:solidFill>
                  <a:schemeClr val="tx2">
                    <a:lumMod val="60000"/>
                    <a:lumOff val="40000"/>
                  </a:schemeClr>
                </a:solidFill>
                <a:latin typeface="Comic Sans MS" panose="030F0702030302020204" pitchFamily="66" charset="0"/>
              </a:rPr>
              <a:t>, del Tutoring, della lezione frontale, del metodo induttivo e deduttivo e delle tecniche del Brainstorming e del </a:t>
            </a:r>
            <a:r>
              <a:rPr lang="it-IT" sz="900" dirty="0" err="1">
                <a:solidFill>
                  <a:schemeClr val="tx2">
                    <a:lumMod val="60000"/>
                    <a:lumOff val="40000"/>
                  </a:schemeClr>
                </a:solidFill>
                <a:latin typeface="Comic Sans MS" panose="030F0702030302020204" pitchFamily="66" charset="0"/>
              </a:rPr>
              <a:t>Problem</a:t>
            </a:r>
            <a:r>
              <a:rPr lang="it-IT" sz="900" dirty="0">
                <a:solidFill>
                  <a:schemeClr val="tx2">
                    <a:lumMod val="60000"/>
                    <a:lumOff val="40000"/>
                  </a:schemeClr>
                </a:solidFill>
                <a:latin typeface="Comic Sans MS" panose="030F0702030302020204" pitchFamily="66" charset="0"/>
              </a:rPr>
              <a:t> </a:t>
            </a:r>
            <a:r>
              <a:rPr lang="it-IT" sz="900" dirty="0" err="1">
                <a:solidFill>
                  <a:schemeClr val="tx2">
                    <a:lumMod val="60000"/>
                    <a:lumOff val="40000"/>
                  </a:schemeClr>
                </a:solidFill>
                <a:latin typeface="Comic Sans MS" panose="030F0702030302020204" pitchFamily="66" charset="0"/>
              </a:rPr>
              <a:t>Setting</a:t>
            </a:r>
            <a:r>
              <a:rPr lang="it-IT" sz="900" dirty="0">
                <a:solidFill>
                  <a:schemeClr val="tx2">
                    <a:lumMod val="60000"/>
                    <a:lumOff val="40000"/>
                  </a:schemeClr>
                </a:solidFill>
                <a:latin typeface="Comic Sans MS" panose="030F0702030302020204" pitchFamily="66" charset="0"/>
              </a:rPr>
              <a:t>.</a:t>
            </a:r>
          </a:p>
          <a:p>
            <a:pPr algn="just"/>
            <a:r>
              <a:rPr lang="it-IT" sz="1000" b="1" dirty="0">
                <a:solidFill>
                  <a:schemeClr val="tx2">
                    <a:lumMod val="60000"/>
                    <a:lumOff val="40000"/>
                  </a:schemeClr>
                </a:solidFill>
                <a:latin typeface="Comic Sans MS" panose="030F0702030302020204" pitchFamily="66" charset="0"/>
              </a:rPr>
              <a:t>MUSICA</a:t>
            </a:r>
          </a:p>
          <a:p>
            <a:pPr algn="just"/>
            <a:r>
              <a:rPr lang="it-IT" sz="900" i="1" dirty="0">
                <a:solidFill>
                  <a:schemeClr val="tx2">
                    <a:lumMod val="60000"/>
                    <a:lumOff val="40000"/>
                  </a:schemeClr>
                </a:solidFill>
                <a:latin typeface="Comic Sans MS" panose="030F0702030302020204" pitchFamily="66" charset="0"/>
              </a:rPr>
              <a:t>La metodologia e le attività vengono diversificate a seconda della fascia di età</a:t>
            </a:r>
            <a:r>
              <a:rPr lang="it-IT" sz="900" dirty="0">
                <a:solidFill>
                  <a:schemeClr val="tx2">
                    <a:lumMod val="60000"/>
                    <a:lumOff val="40000"/>
                  </a:schemeClr>
                </a:solidFill>
                <a:latin typeface="Comic Sans MS" panose="030F0702030302020204" pitchFamily="66" charset="0"/>
              </a:rPr>
              <a:t>.</a:t>
            </a:r>
          </a:p>
          <a:p>
            <a:r>
              <a:rPr lang="it-IT" sz="900" dirty="0">
                <a:solidFill>
                  <a:schemeClr val="tx2">
                    <a:lumMod val="60000"/>
                    <a:lumOff val="40000"/>
                  </a:schemeClr>
                </a:solidFill>
                <a:latin typeface="Comic Sans MS" panose="030F0702030302020204" pitchFamily="66" charset="0"/>
              </a:rPr>
              <a:t>La musica ha diverse funzioni che la connotano come disciplina squisitamente formativa della personalità e delle funzioni cognitive e affettive. A queste funzioni corrispondono diverse esperienze musicali e attività, improntate ad un metodo essenzialmente partecipativo e attivo, in cui gli alunni, da soli e in gruppo, sono i protagonisti. </a:t>
            </a:r>
          </a:p>
          <a:p>
            <a:r>
              <a:rPr lang="it-IT" sz="900" u="sng" dirty="0">
                <a:solidFill>
                  <a:schemeClr val="tx2">
                    <a:lumMod val="60000"/>
                    <a:lumOff val="40000"/>
                  </a:schemeClr>
                </a:solidFill>
                <a:latin typeface="Comic Sans MS" panose="030F0702030302020204" pitchFamily="66" charset="0"/>
              </a:rPr>
              <a:t>Funzione cognitivo-culturale</a:t>
            </a:r>
            <a:r>
              <a:rPr lang="it-IT" sz="900" dirty="0">
                <a:solidFill>
                  <a:schemeClr val="tx2">
                    <a:lumMod val="60000"/>
                    <a:lumOff val="40000"/>
                  </a:schemeClr>
                </a:solidFill>
                <a:latin typeface="Comic Sans MS" panose="030F0702030302020204" pitchFamily="66" charset="0"/>
              </a:rPr>
              <a:t>: gli alunni esercitano la capacità di rappresentazione simbolica della realtà, sviluppano un pensiero flessibile, intuitivo, creativo e partecipano al patrimonio di diverse culture musicali; utilizzano le competenze specifiche della disciplina per cogliere significati, mentalità, modi di vita e valori della comunità a cui fanno riferimento. </a:t>
            </a:r>
          </a:p>
          <a:p>
            <a:r>
              <a:rPr lang="it-IT" sz="900" u="sng" dirty="0">
                <a:solidFill>
                  <a:schemeClr val="tx2">
                    <a:lumMod val="60000"/>
                    <a:lumOff val="40000"/>
                  </a:schemeClr>
                </a:solidFill>
                <a:latin typeface="Comic Sans MS" panose="030F0702030302020204" pitchFamily="66" charset="0"/>
              </a:rPr>
              <a:t>Funzione linguistico-comunicativa</a:t>
            </a:r>
            <a:r>
              <a:rPr lang="it-IT" sz="900" dirty="0">
                <a:solidFill>
                  <a:schemeClr val="tx2">
                    <a:lumMod val="60000"/>
                    <a:lumOff val="40000"/>
                  </a:schemeClr>
                </a:solidFill>
                <a:latin typeface="Comic Sans MS" panose="030F0702030302020204" pitchFamily="66" charset="0"/>
              </a:rPr>
              <a:t>: la musica educa gli alunni all’espressione e alla comunicazione attraverso gli strumenti e le tecniche specifiche del proprio linguaggio. </a:t>
            </a:r>
            <a:r>
              <a:rPr lang="it-IT" sz="900" u="sng" dirty="0">
                <a:solidFill>
                  <a:schemeClr val="tx2">
                    <a:lumMod val="60000"/>
                    <a:lumOff val="40000"/>
                  </a:schemeClr>
                </a:solidFill>
                <a:latin typeface="Comic Sans MS" panose="030F0702030302020204" pitchFamily="66" charset="0"/>
              </a:rPr>
              <a:t>Funzione emotivo-affettiva</a:t>
            </a:r>
            <a:r>
              <a:rPr lang="it-IT" sz="900" dirty="0">
                <a:solidFill>
                  <a:schemeClr val="tx2">
                    <a:lumMod val="60000"/>
                    <a:lumOff val="40000"/>
                  </a:schemeClr>
                </a:solidFill>
                <a:latin typeface="Comic Sans MS" panose="030F0702030302020204" pitchFamily="66" charset="0"/>
              </a:rPr>
              <a:t>: gli alunni, nel rapporto con l’opera d’arte, sviluppano la riflessione sulla formalizzazione simbolica delle emozioni. </a:t>
            </a:r>
          </a:p>
          <a:p>
            <a:r>
              <a:rPr lang="it-IT" sz="900" u="sng" dirty="0">
                <a:solidFill>
                  <a:schemeClr val="tx2">
                    <a:lumMod val="60000"/>
                    <a:lumOff val="40000"/>
                  </a:schemeClr>
                </a:solidFill>
                <a:latin typeface="Comic Sans MS" panose="030F0702030302020204" pitchFamily="66" charset="0"/>
              </a:rPr>
              <a:t>Funzioni identitaria e interculturale</a:t>
            </a:r>
            <a:r>
              <a:rPr lang="it-IT" sz="900" dirty="0">
                <a:solidFill>
                  <a:schemeClr val="tx2">
                    <a:lumMod val="60000"/>
                    <a:lumOff val="40000"/>
                  </a:schemeClr>
                </a:solidFill>
                <a:latin typeface="Comic Sans MS" panose="030F0702030302020204" pitchFamily="66" charset="0"/>
              </a:rPr>
              <a:t>: la musica induce gli alunni a prendere coscienza della loro appartenenza a una tradizione culturale e nel contempo fornisce loro gli strumenti per la conoscenza, il confronto e il rispetto di altre tradizioni culturali e religiose. </a:t>
            </a:r>
          </a:p>
          <a:p>
            <a:r>
              <a:rPr lang="it-IT" sz="900" u="sng" dirty="0">
                <a:solidFill>
                  <a:schemeClr val="tx2">
                    <a:lumMod val="60000"/>
                    <a:lumOff val="40000"/>
                  </a:schemeClr>
                </a:solidFill>
                <a:latin typeface="Comic Sans MS" panose="030F0702030302020204" pitchFamily="66" charset="0"/>
              </a:rPr>
              <a:t>Funzione relazionale</a:t>
            </a:r>
            <a:r>
              <a:rPr lang="it-IT" sz="900" dirty="0">
                <a:solidFill>
                  <a:schemeClr val="tx2">
                    <a:lumMod val="60000"/>
                    <a:lumOff val="40000"/>
                  </a:schemeClr>
                </a:solidFill>
                <a:latin typeface="Comic Sans MS" panose="030F0702030302020204" pitchFamily="66" charset="0"/>
              </a:rPr>
              <a:t>: instaura relazioni interpersonali e di gruppo, fondate su pratiche compartecipate e sull’ascolto condiviso. </a:t>
            </a:r>
          </a:p>
          <a:p>
            <a:r>
              <a:rPr lang="it-IT" sz="900" u="sng" dirty="0">
                <a:solidFill>
                  <a:schemeClr val="tx2">
                    <a:lumMod val="60000"/>
                    <a:lumOff val="40000"/>
                  </a:schemeClr>
                </a:solidFill>
                <a:latin typeface="Comic Sans MS" panose="030F0702030302020204" pitchFamily="66" charset="0"/>
              </a:rPr>
              <a:t>Funzione critico-estetica</a:t>
            </a:r>
            <a:r>
              <a:rPr lang="it-IT" sz="900" dirty="0">
                <a:solidFill>
                  <a:schemeClr val="tx2">
                    <a:lumMod val="60000"/>
                    <a:lumOff val="40000"/>
                  </a:schemeClr>
                </a:solidFill>
                <a:latin typeface="Comic Sans MS" panose="030F0702030302020204" pitchFamily="66" charset="0"/>
              </a:rPr>
              <a:t>: sviluppa negli alunni una sensibilità artistica basata sull’interpretazione sia di messaggi sonori sia di opere d’arte, eleva la loro autonomia di giudizio e il livello di fruizione estetica del patrimonio culturale. </a:t>
            </a:r>
          </a:p>
          <a:p>
            <a:r>
              <a:rPr lang="it-IT" sz="900" i="1" dirty="0">
                <a:solidFill>
                  <a:schemeClr val="tx2">
                    <a:lumMod val="60000"/>
                    <a:lumOff val="40000"/>
                  </a:schemeClr>
                </a:solidFill>
                <a:latin typeface="Comic Sans MS" panose="030F0702030302020204" pitchFamily="66" charset="0"/>
              </a:rPr>
              <a:t>La metodologia e le attività vengono diversificate a seconda della fascia di età</a:t>
            </a:r>
          </a:p>
          <a:p>
            <a:r>
              <a:rPr lang="it-IT" sz="1000" b="1" dirty="0">
                <a:solidFill>
                  <a:schemeClr val="tx2">
                    <a:lumMod val="60000"/>
                    <a:lumOff val="40000"/>
                  </a:schemeClr>
                </a:solidFill>
                <a:latin typeface="Comic Sans MS" panose="030F0702030302020204" pitchFamily="66" charset="0"/>
              </a:rPr>
              <a:t>ARTE E IMMAGINE</a:t>
            </a:r>
          </a:p>
          <a:p>
            <a:pPr algn="just"/>
            <a:r>
              <a:rPr lang="it-IT" sz="900" dirty="0">
                <a:solidFill>
                  <a:schemeClr val="tx2">
                    <a:lumMod val="60000"/>
                    <a:lumOff val="40000"/>
                  </a:schemeClr>
                </a:solidFill>
                <a:latin typeface="Comic Sans MS" panose="030F0702030302020204" pitchFamily="66" charset="0"/>
              </a:rPr>
              <a:t>Le attività didattiche mireranno alla promozione del potenziale espressivo di ogni singolo alunno, lasciando ampio spazio all’ideazione personale, al confronto e alla scoperta di soluzioni non stereotipate. </a:t>
            </a:r>
          </a:p>
          <a:p>
            <a:pPr algn="just"/>
            <a:r>
              <a:rPr lang="it-IT" sz="900" dirty="0">
                <a:solidFill>
                  <a:schemeClr val="tx2">
                    <a:lumMod val="60000"/>
                    <a:lumOff val="40000"/>
                  </a:schemeClr>
                </a:solidFill>
                <a:latin typeface="Comic Sans MS" panose="030F0702030302020204" pitchFamily="66" charset="0"/>
              </a:rPr>
              <a:t>Saranno privilegiati anche lavori di gruppo per sollecitare la cooperazione. </a:t>
            </a:r>
          </a:p>
          <a:p>
            <a:pPr algn="just"/>
            <a:r>
              <a:rPr lang="it-IT" sz="900" dirty="0">
                <a:solidFill>
                  <a:schemeClr val="tx2">
                    <a:lumMod val="60000"/>
                    <a:lumOff val="40000"/>
                  </a:schemeClr>
                </a:solidFill>
                <a:latin typeface="Comic Sans MS" panose="030F0702030302020204" pitchFamily="66" charset="0"/>
              </a:rPr>
              <a:t>Il disegno e le varie tecniche di pittura saranno utilizzate per illustrare contenuti, raccontare storie o vissuti personali, rappresentare il reale e rielaborare in modo creativo le esperienze. Ogni nuovo contenuto sarà presentato attraverso un’analisi, individuando le conoscenze utili a procedere, i materiali necessari e i modi possibili di operare. </a:t>
            </a:r>
          </a:p>
          <a:p>
            <a:pPr algn="just"/>
            <a:r>
              <a:rPr lang="it-IT" sz="900" dirty="0">
                <a:solidFill>
                  <a:schemeClr val="tx2">
                    <a:lumMod val="60000"/>
                    <a:lumOff val="40000"/>
                  </a:schemeClr>
                </a:solidFill>
                <a:latin typeface="Comic Sans MS" panose="030F0702030302020204" pitchFamily="66" charset="0"/>
              </a:rPr>
              <a:t>Saranno proposte diverse attività di lettura e interpretazione di opere d’arte per suscitare il gusto del bello sin dalla tenera età e si incrementi, con crescente consapevolezza, nel corso del ciclo di studi. </a:t>
            </a:r>
          </a:p>
          <a:p>
            <a:pPr algn="just"/>
            <a:r>
              <a:rPr lang="it-IT" sz="900" dirty="0">
                <a:solidFill>
                  <a:schemeClr val="tx2">
                    <a:lumMod val="60000"/>
                    <a:lumOff val="40000"/>
                  </a:schemeClr>
                </a:solidFill>
                <a:latin typeface="Comic Sans MS" panose="030F0702030302020204" pitchFamily="66" charset="0"/>
              </a:rPr>
              <a:t>I momenti di fruizione e di espressione comporteranno l’utilizzo di mezzi e strumenti diversificati: libro di testo, libri, monografie, riviste, fogli da disegno, matite, tempere, acquerelli, chine, cere, pennarelli, pastelli, LIM, visite dirette a luoghi artistici. </a:t>
            </a:r>
          </a:p>
          <a:p>
            <a:pPr algn="just"/>
            <a:r>
              <a:rPr lang="it-IT" sz="900" i="1" dirty="0">
                <a:solidFill>
                  <a:schemeClr val="tx2">
                    <a:lumMod val="60000"/>
                    <a:lumOff val="40000"/>
                  </a:schemeClr>
                </a:solidFill>
                <a:latin typeface="Comic Sans MS" panose="030F0702030302020204" pitchFamily="66" charset="0"/>
              </a:rPr>
              <a:t>La metodologia e le attività vengono diversificate a seconda della fascia di età</a:t>
            </a:r>
            <a:r>
              <a:rPr lang="it-IT" sz="900" dirty="0">
                <a:solidFill>
                  <a:schemeClr val="tx2">
                    <a:lumMod val="60000"/>
                    <a:lumOff val="40000"/>
                  </a:schemeClr>
                </a:solidFill>
                <a:latin typeface="Comic Sans MS" panose="030F0702030302020204" pitchFamily="66" charset="0"/>
              </a:rPr>
              <a:t>.</a:t>
            </a:r>
          </a:p>
          <a:p>
            <a:endParaRPr lang="it-IT" sz="900" b="1" dirty="0">
              <a:solidFill>
                <a:schemeClr val="tx2">
                  <a:lumMod val="60000"/>
                  <a:lumOff val="40000"/>
                </a:schemeClr>
              </a:solidFill>
              <a:latin typeface="Comic Sans MS" panose="030F0702030302020204" pitchFamily="66" charset="0"/>
            </a:endParaRPr>
          </a:p>
        </p:txBody>
      </p:sp>
      <p:sp>
        <p:nvSpPr>
          <p:cNvPr id="2" name="Segnaposto numero diapositiva 1"/>
          <p:cNvSpPr>
            <a:spLocks noGrp="1"/>
          </p:cNvSpPr>
          <p:nvPr>
            <p:ph type="sldNum" sz="quarter" idx="12"/>
          </p:nvPr>
        </p:nvSpPr>
        <p:spPr>
          <a:xfrm>
            <a:off x="6830888" y="6453336"/>
            <a:ext cx="2133600" cy="365125"/>
          </a:xfrm>
        </p:spPr>
        <p:txBody>
          <a:bodyPr/>
          <a:lstStyle/>
          <a:p>
            <a:fld id="{FF435FF0-A5BC-47FA-9B2B-A8C23C837CEF}" type="slidenum">
              <a:rPr lang="it-IT" smtClean="0"/>
              <a:pPr/>
              <a:t>20</a:t>
            </a:fld>
            <a:endParaRPr lang="it-IT" dirty="0"/>
          </a:p>
        </p:txBody>
      </p:sp>
    </p:spTree>
    <p:extLst>
      <p:ext uri="{BB962C8B-B14F-4D97-AF65-F5344CB8AC3E}">
        <p14:creationId xmlns:p14="http://schemas.microsoft.com/office/powerpoint/2010/main" val="2168763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FF435FF0-A5BC-47FA-9B2B-A8C23C837CEF}" type="slidenum">
              <a:rPr lang="it-IT" smtClean="0"/>
              <a:pPr/>
              <a:t>21</a:t>
            </a:fld>
            <a:endParaRPr lang="it-IT"/>
          </a:p>
        </p:txBody>
      </p:sp>
      <p:sp>
        <p:nvSpPr>
          <p:cNvPr id="6" name="Rettangolo 5"/>
          <p:cNvSpPr/>
          <p:nvPr/>
        </p:nvSpPr>
        <p:spPr>
          <a:xfrm>
            <a:off x="107504" y="188640"/>
            <a:ext cx="8928992" cy="5570756"/>
          </a:xfrm>
          <a:prstGeom prst="rect">
            <a:avLst/>
          </a:prstGeom>
        </p:spPr>
        <p:txBody>
          <a:bodyPr wrap="square">
            <a:spAutoFit/>
          </a:bodyPr>
          <a:lstStyle/>
          <a:p>
            <a:pPr algn="just"/>
            <a:r>
              <a:rPr lang="it-IT" sz="1000" b="1" dirty="0">
                <a:solidFill>
                  <a:schemeClr val="tx2">
                    <a:lumMod val="60000"/>
                    <a:lumOff val="40000"/>
                  </a:schemeClr>
                </a:solidFill>
                <a:latin typeface="Comic Sans MS" pitchFamily="66" charset="0"/>
              </a:rPr>
              <a:t>EDUCAZIONE FISICA</a:t>
            </a:r>
          </a:p>
          <a:p>
            <a:pPr algn="just"/>
            <a:r>
              <a:rPr lang="it-IT" sz="700" dirty="0">
                <a:solidFill>
                  <a:schemeClr val="tx2">
                    <a:lumMod val="60000"/>
                    <a:lumOff val="40000"/>
                  </a:schemeClr>
                </a:solidFill>
                <a:latin typeface="Comic Sans MS" pitchFamily="66" charset="0"/>
              </a:rPr>
              <a:t>Considerando l’intensità e la gradualità delle proposte operative, il percorso di d’apprendimento sarà articolato in una proposta iniziale globale, seguita da un momento sintetico-analitico, privilegiando la comprensione e la ricerca da parte dell’alunno della corretta azione motoria. </a:t>
            </a:r>
          </a:p>
          <a:p>
            <a:pPr algn="just"/>
            <a:r>
              <a:rPr lang="it-IT" sz="700" dirty="0">
                <a:solidFill>
                  <a:schemeClr val="tx2">
                    <a:lumMod val="60000"/>
                    <a:lumOff val="40000"/>
                  </a:schemeClr>
                </a:solidFill>
                <a:latin typeface="Comic Sans MS" pitchFamily="66" charset="0"/>
              </a:rPr>
              <a:t>Le attività potranno essere svolte: per gruppo classe, per gruppi di lavoro, a coppie, </a:t>
            </a:r>
          </a:p>
          <a:p>
            <a:pPr algn="just"/>
            <a:r>
              <a:rPr lang="it-IT" sz="700" dirty="0">
                <a:solidFill>
                  <a:schemeClr val="tx2">
                    <a:lumMod val="60000"/>
                    <a:lumOff val="40000"/>
                  </a:schemeClr>
                </a:solidFill>
                <a:latin typeface="Comic Sans MS" pitchFamily="66" charset="0"/>
              </a:rPr>
              <a:t>individualmente, adattando le varie proposte didattiche alle esigenze contingenti con l’obiettivo di raggiungere il massimo coinvolgimento di ciascun alunno.</a:t>
            </a:r>
          </a:p>
          <a:p>
            <a:pPr algn="just"/>
            <a:r>
              <a:rPr lang="it-IT" sz="700" dirty="0">
                <a:solidFill>
                  <a:schemeClr val="tx2">
                    <a:lumMod val="60000"/>
                    <a:lumOff val="40000"/>
                  </a:schemeClr>
                </a:solidFill>
                <a:latin typeface="Comic Sans MS" pitchFamily="66" charset="0"/>
              </a:rPr>
              <a:t>•Fasi dell’attività didattica:</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vengono dichiarati gli obiettivi e le finalità dell’attività proposta (organizzatori anticipati)</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vengono esplicitate le prestazioni richieste</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viene privilegiata l’operatività</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viene utilizzato il metodo “</a:t>
            </a:r>
            <a:r>
              <a:rPr lang="it-IT" sz="700" dirty="0" err="1">
                <a:solidFill>
                  <a:schemeClr val="tx2">
                    <a:lumMod val="60000"/>
                    <a:lumOff val="40000"/>
                  </a:schemeClr>
                </a:solidFill>
                <a:latin typeface="Comic Sans MS" pitchFamily="66" charset="0"/>
              </a:rPr>
              <a:t>problem</a:t>
            </a:r>
            <a:r>
              <a:rPr lang="it-IT" sz="700" dirty="0">
                <a:solidFill>
                  <a:schemeClr val="tx2">
                    <a:lumMod val="60000"/>
                    <a:lumOff val="40000"/>
                  </a:schemeClr>
                </a:solidFill>
                <a:latin typeface="Comic Sans MS" pitchFamily="66" charset="0"/>
              </a:rPr>
              <a:t>  </a:t>
            </a:r>
            <a:r>
              <a:rPr lang="it-IT" sz="700" dirty="0" err="1">
                <a:solidFill>
                  <a:schemeClr val="tx2">
                    <a:lumMod val="60000"/>
                    <a:lumOff val="40000"/>
                  </a:schemeClr>
                </a:solidFill>
                <a:latin typeface="Comic Sans MS" pitchFamily="66" charset="0"/>
              </a:rPr>
              <a:t>solving</a:t>
            </a:r>
            <a:r>
              <a:rPr lang="it-IT" sz="700" dirty="0">
                <a:solidFill>
                  <a:schemeClr val="tx2">
                    <a:lumMod val="60000"/>
                    <a:lumOff val="40000"/>
                  </a:schemeClr>
                </a:solidFill>
                <a:latin typeface="Comic Sans MS" pitchFamily="66" charset="0"/>
              </a:rPr>
              <a:t>” (basato sulla ricerca e scoperta dell’alunno) </a:t>
            </a:r>
          </a:p>
          <a:p>
            <a:pPr algn="just"/>
            <a:r>
              <a:rPr lang="it-IT" sz="700" dirty="0">
                <a:solidFill>
                  <a:schemeClr val="tx2">
                    <a:lumMod val="60000"/>
                    <a:lumOff val="40000"/>
                  </a:schemeClr>
                </a:solidFill>
                <a:latin typeface="Comic Sans MS" pitchFamily="66" charset="0"/>
              </a:rPr>
              <a:t>• Organizzazione dell’insegnamento personalizzato (tempi e metodi):</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adattamento dei tempi e dei metodi ai contenuti della programmazione attenzione alle difficoltà</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esercitazioni guidate e differenziate a livello crescente di difficoltà</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attività di recupero e sostegno</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attività di recupero saranno svolte nel corso delle normali lezioni curriculari (interventi compensativi, per gruppi di livello, ecc. al fine di ottimizzare al meglio il massimo raggiungimento delle performances)</a:t>
            </a:r>
          </a:p>
          <a:p>
            <a:pPr marL="352425" indent="-169863" algn="just">
              <a:buFont typeface="Wingdings" pitchFamily="2" charset="2"/>
              <a:buChar char="Ø"/>
            </a:pPr>
            <a:r>
              <a:rPr lang="it-IT" sz="700" dirty="0">
                <a:solidFill>
                  <a:schemeClr val="tx2">
                    <a:lumMod val="60000"/>
                    <a:lumOff val="40000"/>
                  </a:schemeClr>
                </a:solidFill>
                <a:latin typeface="Comic Sans MS" pitchFamily="66" charset="0"/>
              </a:rPr>
              <a:t>per gli alunni che presentano particolari difficoltà saranno previste esercitazioni guidate, prove e attività differenziate e semplificate su obiettivi minimi.</a:t>
            </a:r>
          </a:p>
          <a:p>
            <a:pPr marL="182562" algn="just"/>
            <a:r>
              <a:rPr lang="it-IT" sz="700" dirty="0">
                <a:solidFill>
                  <a:schemeClr val="tx2">
                    <a:lumMod val="60000"/>
                    <a:lumOff val="40000"/>
                  </a:schemeClr>
                </a:solidFill>
                <a:latin typeface="Comic Sans MS" pitchFamily="66" charset="0"/>
              </a:rPr>
              <a:t>• Strumenti di lavoro</a:t>
            </a:r>
          </a:p>
          <a:p>
            <a:pPr marL="352425" indent="-169863" algn="just">
              <a:buFont typeface="Wingdings" panose="05000000000000000000" pitchFamily="2" charset="2"/>
              <a:buChar char="Ø"/>
            </a:pPr>
            <a:r>
              <a:rPr lang="it-IT" sz="700" dirty="0">
                <a:solidFill>
                  <a:schemeClr val="tx2">
                    <a:lumMod val="60000"/>
                    <a:lumOff val="40000"/>
                  </a:schemeClr>
                </a:solidFill>
                <a:latin typeface="Comic Sans MS" pitchFamily="66" charset="0"/>
              </a:rPr>
              <a:t>Verranno utilizzate le attrezzature ginniche a disposizione della palestra. </a:t>
            </a:r>
          </a:p>
          <a:p>
            <a:pPr marL="352425" indent="-169863" algn="just">
              <a:buFont typeface="Wingdings" panose="05000000000000000000" pitchFamily="2" charset="2"/>
              <a:buChar char="Ø"/>
            </a:pPr>
            <a:r>
              <a:rPr lang="it-IT" sz="700" dirty="0">
                <a:solidFill>
                  <a:schemeClr val="tx2">
                    <a:lumMod val="60000"/>
                    <a:lumOff val="40000"/>
                  </a:schemeClr>
                </a:solidFill>
                <a:latin typeface="Comic Sans MS" pitchFamily="66" charset="0"/>
              </a:rPr>
              <a:t>Per lo svolgimento della parte teorica potranno essere utilizzati testi, fotocopie e sussidi audiovisivi.</a:t>
            </a:r>
          </a:p>
          <a:p>
            <a:pPr marL="182562" algn="just"/>
            <a:r>
              <a:rPr lang="it-IT" sz="700" i="1" dirty="0">
                <a:solidFill>
                  <a:schemeClr val="tx2">
                    <a:lumMod val="60000"/>
                    <a:lumOff val="40000"/>
                  </a:schemeClr>
                </a:solidFill>
                <a:latin typeface="Comic Sans MS" panose="030F0702030302020204" pitchFamily="66" charset="0"/>
              </a:rPr>
              <a:t>La metodologia e le attività vengono diversificate a seconda della fascia di età</a:t>
            </a:r>
            <a:r>
              <a:rPr lang="it-IT" sz="700" dirty="0">
                <a:solidFill>
                  <a:schemeClr val="tx2">
                    <a:lumMod val="60000"/>
                    <a:lumOff val="40000"/>
                  </a:schemeClr>
                </a:solidFill>
                <a:latin typeface="Comic Sans MS" panose="030F0702030302020204" pitchFamily="66" charset="0"/>
              </a:rPr>
              <a:t>.</a:t>
            </a:r>
          </a:p>
          <a:p>
            <a:pPr marL="182562" algn="just"/>
            <a:r>
              <a:rPr lang="it-IT" sz="1000" b="1" dirty="0">
                <a:solidFill>
                  <a:schemeClr val="tx2">
                    <a:lumMod val="60000"/>
                    <a:lumOff val="40000"/>
                  </a:schemeClr>
                </a:solidFill>
                <a:latin typeface="Comic Sans MS" panose="030F0702030302020204" pitchFamily="66" charset="0"/>
              </a:rPr>
              <a:t>TECNOLOGIA</a:t>
            </a:r>
          </a:p>
          <a:p>
            <a:pPr algn="just"/>
            <a:r>
              <a:rPr lang="it-IT" sz="700" dirty="0">
                <a:solidFill>
                  <a:schemeClr val="tx2">
                    <a:lumMod val="60000"/>
                    <a:lumOff val="40000"/>
                  </a:schemeClr>
                </a:solidFill>
                <a:latin typeface="Comic Sans MS" panose="030F0702030302020204" pitchFamily="66" charset="0"/>
              </a:rPr>
              <a:t>La tecnologia, che studia i processi produttivi, i metodi e i mezzi in essi impiegati, è scienza applicata tesa alla risoluzione di problemi. In questo è fondamentale la capacità osservativa e di </a:t>
            </a:r>
            <a:r>
              <a:rPr lang="it-IT" sz="700" dirty="0" err="1">
                <a:solidFill>
                  <a:schemeClr val="tx2">
                    <a:lumMod val="60000"/>
                    <a:lumOff val="40000"/>
                  </a:schemeClr>
                </a:solidFill>
                <a:latin typeface="Comic Sans MS" panose="030F0702030302020204" pitchFamily="66" charset="0"/>
              </a:rPr>
              <a:t>problem</a:t>
            </a:r>
            <a:r>
              <a:rPr lang="it-IT" sz="700" dirty="0">
                <a:solidFill>
                  <a:schemeClr val="tx2">
                    <a:lumMod val="60000"/>
                    <a:lumOff val="40000"/>
                  </a:schemeClr>
                </a:solidFill>
                <a:latin typeface="Comic Sans MS" panose="030F0702030302020204" pitchFamily="66" charset="0"/>
              </a:rPr>
              <a:t> </a:t>
            </a:r>
            <a:r>
              <a:rPr lang="it-IT" sz="700" dirty="0" err="1">
                <a:solidFill>
                  <a:schemeClr val="tx2">
                    <a:lumMod val="60000"/>
                    <a:lumOff val="40000"/>
                  </a:schemeClr>
                </a:solidFill>
                <a:latin typeface="Comic Sans MS" panose="030F0702030302020204" pitchFamily="66" charset="0"/>
              </a:rPr>
              <a:t>solving</a:t>
            </a:r>
            <a:r>
              <a:rPr lang="it-IT" sz="700" dirty="0">
                <a:solidFill>
                  <a:schemeClr val="tx2">
                    <a:lumMod val="60000"/>
                    <a:lumOff val="40000"/>
                  </a:schemeClr>
                </a:solidFill>
                <a:latin typeface="Comic Sans MS" panose="030F0702030302020204" pitchFamily="66" charset="0"/>
              </a:rPr>
              <a:t>. Le metodologie che caratterizzano la disciplina prevedono pertanto la continua partecipazione degli alunni nei processi osservativi, elaborativi e co-costruttivi di conoscenze. Diverse inoltre sono le tecniche e le strategie didattiche utilizzate dai docenti, oltre alla lezione frontale e alle esercitazioni, per lo sviluppo delle competenze, della motivazione all’apprendere e delle abilità sociali.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Fra queste, ricordiamo: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Le mappe concettuali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La conversazione clinica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Il pensiero ad alta voce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Le facilitazioni procedurali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L’apprendimento cooperativo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Il lavoro di gruppo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La discussione, il ragionamento condiviso, il dialogo, la disputa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Uso efficace e motivato del rinforzo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Compiti intrinsecamente motivanti </a:t>
            </a:r>
          </a:p>
          <a:p>
            <a:pPr marL="182563" indent="-182563" algn="just">
              <a:buFont typeface="Wingdings" panose="05000000000000000000" pitchFamily="2" charset="2"/>
              <a:buChar char="ü"/>
            </a:pPr>
            <a:r>
              <a:rPr lang="it-IT" sz="700" dirty="0">
                <a:solidFill>
                  <a:schemeClr val="tx2">
                    <a:lumMod val="60000"/>
                    <a:lumOff val="40000"/>
                  </a:schemeClr>
                </a:solidFill>
                <a:latin typeface="Comic Sans MS" panose="030F0702030302020204" pitchFamily="66" charset="0"/>
              </a:rPr>
              <a:t>Compiti moderatamente sfidanti </a:t>
            </a:r>
          </a:p>
          <a:p>
            <a:pPr algn="just"/>
            <a:r>
              <a:rPr lang="it-IT" sz="700" i="1" dirty="0">
                <a:solidFill>
                  <a:schemeClr val="tx2">
                    <a:lumMod val="60000"/>
                    <a:lumOff val="40000"/>
                  </a:schemeClr>
                </a:solidFill>
                <a:latin typeface="Comic Sans MS" panose="030F0702030302020204" pitchFamily="66" charset="0"/>
              </a:rPr>
              <a:t>La metodologia e le attività vengono diversificate a seconda della fascia di età.</a:t>
            </a:r>
          </a:p>
          <a:p>
            <a:pPr algn="just"/>
            <a:r>
              <a:rPr lang="it-IT" sz="1000" b="1" dirty="0">
                <a:solidFill>
                  <a:schemeClr val="tx2">
                    <a:lumMod val="60000"/>
                    <a:lumOff val="40000"/>
                  </a:schemeClr>
                </a:solidFill>
                <a:latin typeface="Comic Sans MS" panose="030F0702030302020204" pitchFamily="66" charset="0"/>
              </a:rPr>
              <a:t>RELIGIONE</a:t>
            </a:r>
          </a:p>
          <a:p>
            <a:r>
              <a:rPr lang="it-IT" sz="700" dirty="0">
                <a:solidFill>
                  <a:schemeClr val="tx2">
                    <a:lumMod val="60000"/>
                    <a:lumOff val="40000"/>
                  </a:schemeClr>
                </a:solidFill>
                <a:latin typeface="Comic Sans MS" panose="030F0702030302020204" pitchFamily="66" charset="0"/>
              </a:rPr>
              <a:t>La metodologia si baserà sull’approccio ludico ed interattivo, attraverso la proposta di attività motivanti, adatte all’età degli alunni, finalizzate all’educazione ed allo sviluppo affettivo, morale e religioso, in una prospettiva interculturale, poiché nella scuola l’incontro fra culture è una risorsa per la società.</a:t>
            </a:r>
          </a:p>
          <a:p>
            <a:r>
              <a:rPr lang="it-IT" sz="700" dirty="0">
                <a:solidFill>
                  <a:schemeClr val="tx2">
                    <a:lumMod val="60000"/>
                    <a:lumOff val="40000"/>
                  </a:schemeClr>
                </a:solidFill>
                <a:latin typeface="Comic Sans MS" panose="030F0702030302020204" pitchFamily="66" charset="0"/>
              </a:rPr>
              <a:t>Il principio del </a:t>
            </a:r>
            <a:r>
              <a:rPr lang="it-IT" sz="700" dirty="0" err="1">
                <a:solidFill>
                  <a:schemeClr val="tx2">
                    <a:lumMod val="60000"/>
                    <a:lumOff val="40000"/>
                  </a:schemeClr>
                </a:solidFill>
                <a:latin typeface="Comic Sans MS" panose="030F0702030302020204" pitchFamily="66" charset="0"/>
              </a:rPr>
              <a:t>learning</a:t>
            </a:r>
            <a:r>
              <a:rPr lang="it-IT" sz="700" dirty="0">
                <a:solidFill>
                  <a:schemeClr val="tx2">
                    <a:lumMod val="60000"/>
                    <a:lumOff val="40000"/>
                  </a:schemeClr>
                </a:solidFill>
                <a:latin typeface="Comic Sans MS" panose="030F0702030302020204" pitchFamily="66" charset="0"/>
              </a:rPr>
              <a:t> by </a:t>
            </a:r>
            <a:r>
              <a:rPr lang="it-IT" sz="700" dirty="0" err="1">
                <a:solidFill>
                  <a:schemeClr val="tx2">
                    <a:lumMod val="60000"/>
                    <a:lumOff val="40000"/>
                  </a:schemeClr>
                </a:solidFill>
                <a:latin typeface="Comic Sans MS" panose="030F0702030302020204" pitchFamily="66" charset="0"/>
              </a:rPr>
              <a:t>doing</a:t>
            </a:r>
            <a:r>
              <a:rPr lang="it-IT" sz="700" dirty="0">
                <a:solidFill>
                  <a:schemeClr val="tx2">
                    <a:lumMod val="60000"/>
                    <a:lumOff val="40000"/>
                  </a:schemeClr>
                </a:solidFill>
                <a:latin typeface="Comic Sans MS" panose="030F0702030302020204" pitchFamily="66" charset="0"/>
              </a:rPr>
              <a:t>, cioè dell’”imparare facendo”, alla base della didattica laboratoriale, sarà a vantaggio del gruppo classe e degli alunni con Bisogni Educativi Speciali.</a:t>
            </a:r>
          </a:p>
          <a:p>
            <a:r>
              <a:rPr lang="it-IT" sz="700" dirty="0">
                <a:solidFill>
                  <a:schemeClr val="tx2">
                    <a:lumMod val="60000"/>
                    <a:lumOff val="40000"/>
                  </a:schemeClr>
                </a:solidFill>
                <a:latin typeface="Comic Sans MS" panose="030F0702030302020204" pitchFamily="66" charset="0"/>
              </a:rPr>
              <a:t>Le attività saranno svolte nell’ottica dei rapporti interdisciplinari, attraverso conversazioni guidate, le metodologie del </a:t>
            </a:r>
            <a:r>
              <a:rPr lang="it-IT" sz="700" dirty="0" err="1">
                <a:solidFill>
                  <a:schemeClr val="tx2">
                    <a:lumMod val="60000"/>
                    <a:lumOff val="40000"/>
                  </a:schemeClr>
                </a:solidFill>
                <a:latin typeface="Comic Sans MS" panose="030F0702030302020204" pitchFamily="66" charset="0"/>
              </a:rPr>
              <a:t>Cooperativ</a:t>
            </a:r>
            <a:r>
              <a:rPr lang="it-IT" sz="700" dirty="0">
                <a:solidFill>
                  <a:schemeClr val="tx2">
                    <a:lumMod val="60000"/>
                    <a:lumOff val="40000"/>
                  </a:schemeClr>
                </a:solidFill>
                <a:latin typeface="Comic Sans MS" panose="030F0702030302020204" pitchFamily="66" charset="0"/>
              </a:rPr>
              <a:t> Learning, del </a:t>
            </a:r>
            <a:r>
              <a:rPr lang="it-IT" sz="700" dirty="0" err="1">
                <a:solidFill>
                  <a:schemeClr val="tx2">
                    <a:lumMod val="60000"/>
                    <a:lumOff val="40000"/>
                  </a:schemeClr>
                </a:solidFill>
                <a:latin typeface="Comic Sans MS" panose="030F0702030302020204" pitchFamily="66" charset="0"/>
              </a:rPr>
              <a:t>Problem</a:t>
            </a:r>
            <a:r>
              <a:rPr lang="it-IT" sz="700" dirty="0">
                <a:solidFill>
                  <a:schemeClr val="tx2">
                    <a:lumMod val="60000"/>
                    <a:lumOff val="40000"/>
                  </a:schemeClr>
                </a:solidFill>
                <a:latin typeface="Comic Sans MS" panose="030F0702030302020204" pitchFamily="66" charset="0"/>
              </a:rPr>
              <a:t> </a:t>
            </a:r>
            <a:r>
              <a:rPr lang="it-IT" sz="700" dirty="0" err="1">
                <a:solidFill>
                  <a:schemeClr val="tx2">
                    <a:lumMod val="60000"/>
                    <a:lumOff val="40000"/>
                  </a:schemeClr>
                </a:solidFill>
                <a:latin typeface="Comic Sans MS" panose="030F0702030302020204" pitchFamily="66" charset="0"/>
              </a:rPr>
              <a:t>Solving</a:t>
            </a:r>
            <a:r>
              <a:rPr lang="it-IT" sz="700" dirty="0">
                <a:solidFill>
                  <a:schemeClr val="tx2">
                    <a:lumMod val="60000"/>
                    <a:lumOff val="40000"/>
                  </a:schemeClr>
                </a:solidFill>
                <a:latin typeface="Comic Sans MS" panose="030F0702030302020204" pitchFamily="66" charset="0"/>
              </a:rPr>
              <a:t>, del Tutoring e delle tecniche del Brainstorming, dell’utilizzo di strumenti audiovisivi, dell’utilizzo di immagini e di racconti educativi e biblici, dell’ascolto di brani musicali per</a:t>
            </a:r>
          </a:p>
          <a:p>
            <a:r>
              <a:rPr lang="it-IT" sz="700" dirty="0">
                <a:solidFill>
                  <a:schemeClr val="tx2">
                    <a:lumMod val="60000"/>
                    <a:lumOff val="40000"/>
                  </a:schemeClr>
                </a:solidFill>
                <a:latin typeface="Comic Sans MS" panose="030F0702030302020204" pitchFamily="66" charset="0"/>
              </a:rPr>
              <a:t>- valorizzare il vissuto concreto ed emozionale dell’alunno;</a:t>
            </a:r>
          </a:p>
          <a:p>
            <a:pPr marL="92075" indent="-92075"/>
            <a:r>
              <a:rPr lang="it-IT" sz="700" dirty="0">
                <a:solidFill>
                  <a:schemeClr val="tx2">
                    <a:lumMod val="60000"/>
                    <a:lumOff val="40000"/>
                  </a:schemeClr>
                </a:solidFill>
                <a:latin typeface="Comic Sans MS" panose="030F0702030302020204" pitchFamily="66" charset="0"/>
              </a:rPr>
              <a:t>- abituare gli alunni alla riflessione, in modo da rispondere al bisogno di significato di cui anch’essi sono portatori;</a:t>
            </a:r>
          </a:p>
          <a:p>
            <a:pPr marL="92075" indent="-92075"/>
            <a:r>
              <a:rPr lang="it-IT" sz="700" dirty="0">
                <a:solidFill>
                  <a:schemeClr val="tx2">
                    <a:lumMod val="60000"/>
                    <a:lumOff val="40000"/>
                  </a:schemeClr>
                </a:solidFill>
                <a:latin typeface="Comic Sans MS" panose="030F0702030302020204" pitchFamily="66" charset="0"/>
              </a:rPr>
              <a:t>- offrire strumenti e contenuti specifici per una lettura della realtà storico-culturale in cui essi vivono;</a:t>
            </a:r>
          </a:p>
          <a:p>
            <a:pPr marL="285750" indent="-285750">
              <a:buFontTx/>
              <a:buChar char="-"/>
            </a:pPr>
            <a:r>
              <a:rPr lang="it-IT" sz="700" dirty="0">
                <a:solidFill>
                  <a:schemeClr val="tx2">
                    <a:lumMod val="60000"/>
                    <a:lumOff val="40000"/>
                  </a:schemeClr>
                </a:solidFill>
                <a:latin typeface="Comic Sans MS" panose="030F0702030302020204" pitchFamily="66" charset="0"/>
              </a:rPr>
              <a:t>educare alla convivenza ed al rispetto delle diversità culturali e religiose.</a:t>
            </a:r>
          </a:p>
          <a:p>
            <a:r>
              <a:rPr lang="it-IT" sz="700" i="1" dirty="0">
                <a:solidFill>
                  <a:schemeClr val="tx2">
                    <a:lumMod val="60000"/>
                    <a:lumOff val="40000"/>
                  </a:schemeClr>
                </a:solidFill>
                <a:latin typeface="Comic Sans MS" panose="030F0702030302020204" pitchFamily="66" charset="0"/>
              </a:rPr>
              <a:t>La metodologia e le attività vengono diversificate a seconda della fascia di età</a:t>
            </a:r>
            <a:r>
              <a:rPr lang="it-IT" sz="700" dirty="0">
                <a:solidFill>
                  <a:schemeClr val="tx2">
                    <a:lumMod val="60000"/>
                    <a:lumOff val="40000"/>
                  </a:schemeClr>
                </a:solidFill>
                <a:latin typeface="Comic Sans MS" panose="030F0702030302020204" pitchFamily="66" charset="0"/>
              </a:rPr>
              <a:t>.</a:t>
            </a:r>
          </a:p>
          <a:p>
            <a:pPr algn="just"/>
            <a:endParaRPr lang="it-IT" sz="700" b="1" dirty="0">
              <a:solidFill>
                <a:schemeClr val="tx2">
                  <a:lumMod val="60000"/>
                  <a:lumOff val="40000"/>
                </a:schemeClr>
              </a:solidFill>
              <a:latin typeface="Comic Sans MS" panose="030F0702030302020204" pitchFamily="66" charset="0"/>
            </a:endParaRPr>
          </a:p>
          <a:p>
            <a:pPr marL="182562" algn="just"/>
            <a:endParaRPr lang="it-IT" sz="700" dirty="0">
              <a:solidFill>
                <a:schemeClr val="tx2">
                  <a:lumMod val="60000"/>
                  <a:lumOff val="40000"/>
                </a:schemeClr>
              </a:solidFill>
              <a:latin typeface="Comic Sans MS" panose="030F0702030302020204" pitchFamily="66" charset="0"/>
            </a:endParaRPr>
          </a:p>
        </p:txBody>
      </p:sp>
    </p:spTree>
    <p:extLst>
      <p:ext uri="{BB962C8B-B14F-4D97-AF65-F5344CB8AC3E}">
        <p14:creationId xmlns:p14="http://schemas.microsoft.com/office/powerpoint/2010/main" val="1289652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2"/>
          <p:cNvSpPr txBox="1">
            <a:spLocks/>
          </p:cNvSpPr>
          <p:nvPr/>
        </p:nvSpPr>
        <p:spPr>
          <a:xfrm>
            <a:off x="683568" y="1412776"/>
            <a:ext cx="7776864" cy="4752528"/>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Si esplicheranno per tutte le discipline in: </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colloqui, conversazioni guidate in classe;</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osservazioni dirette e sistematiche nei vari momenti e contesti scolastici;</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prove oggettive (prove ingresso strutturate, prove quadrimestrali strutturate in lingua italiana, matematica e lingua inglese);</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Prove non standardizzate  (questionari, esercizi, produzione di testi, saggi, riassunti, compiti significativi, risoluzione di situazione problematica,</a:t>
            </a:r>
            <a:r>
              <a:rPr kumimoji="0" lang="it-IT" sz="1400" b="1" i="0" u="none" strike="noStrike" kern="1200" cap="none" spc="0" normalizeH="0" noProof="0" dirty="0">
                <a:ln>
                  <a:noFill/>
                </a:ln>
                <a:solidFill>
                  <a:schemeClr val="tx2">
                    <a:lumMod val="60000"/>
                    <a:lumOff val="40000"/>
                  </a:schemeClr>
                </a:solidFill>
                <a:effectLst/>
                <a:uLnTx/>
                <a:uFillTx/>
                <a:latin typeface="Comic Sans MS" panose="030F0702030302020204" pitchFamily="66" charset="0"/>
                <a:ea typeface="+mn-ea"/>
                <a:cs typeface="+mn-cs"/>
              </a:rPr>
              <a:t> lettura di mappe, grafici</a:t>
            </a:r>
            <a:r>
              <a:rPr kumimoji="0" lang="it-IT" sz="1400" b="1" i="0" u="none" strike="noStrike" kern="1200" cap="none" spc="0" normalizeH="0" noProof="0">
                <a:ln>
                  <a:noFill/>
                </a:ln>
                <a:solidFill>
                  <a:schemeClr val="tx2">
                    <a:lumMod val="60000"/>
                    <a:lumOff val="40000"/>
                  </a:schemeClr>
                </a:solidFill>
                <a:effectLst/>
                <a:uLnTx/>
                <a:uFillTx/>
                <a:latin typeface="Comic Sans MS" panose="030F0702030302020204" pitchFamily="66" charset="0"/>
                <a:ea typeface="+mn-ea"/>
                <a:cs typeface="+mn-cs"/>
              </a:rPr>
              <a:t>, carte </a:t>
            </a:r>
            <a:r>
              <a:rPr kumimoji="0" lang="it-IT" sz="1400" b="1" i="0" u="none" strike="noStrike" kern="1200" cap="none" spc="0" normalizeH="0" noProof="0" dirty="0" err="1">
                <a:ln>
                  <a:noFill/>
                </a:ln>
                <a:solidFill>
                  <a:schemeClr val="tx2">
                    <a:lumMod val="60000"/>
                    <a:lumOff val="40000"/>
                  </a:schemeClr>
                </a:solidFill>
                <a:effectLst/>
                <a:uLnTx/>
                <a:uFillTx/>
                <a:latin typeface="Comic Sans MS" panose="030F0702030302020204" pitchFamily="66" charset="0"/>
                <a:ea typeface="+mn-ea"/>
                <a:cs typeface="+mn-cs"/>
              </a:rPr>
              <a:t>geostoriche</a:t>
            </a:r>
            <a:r>
              <a:rPr kumimoji="0" lang="it-IT" sz="1400" b="1" i="0" u="none" strike="noStrike" kern="1200" cap="none" spc="0" normalizeH="0" baseline="0" noProof="0" dirty="0" err="1">
                <a:ln>
                  <a:noFill/>
                </a:ln>
                <a:solidFill>
                  <a:schemeClr val="tx2">
                    <a:lumMod val="60000"/>
                    <a:lumOff val="40000"/>
                  </a:schemeClr>
                </a:solidFill>
                <a:effectLst/>
                <a:uLnTx/>
                <a:uFillTx/>
                <a:latin typeface="Comic Sans MS" panose="030F0702030302020204" pitchFamily="66" charset="0"/>
                <a:ea typeface="+mn-ea"/>
                <a:cs typeface="+mn-cs"/>
              </a:rPr>
              <a:t>…</a:t>
            </a: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prove orali;</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prove graduate e sostitutive per alunni in difficoltà con certificazione, corrispondenti agli insegnamenti impartiti e adattate al Piano Educativo Individualizzato; </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tempi più lunghi e/o un numero minore di esercizi per le verifiche scritte per alunni  con DSA  e per alunni con BES in relazione ai Piani Didattici Personalizzati;</a:t>
            </a:r>
          </a:p>
          <a:p>
            <a:pPr marL="285750" marR="0" lvl="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it-IT" sz="1400" b="1" i="0" u="none" strike="noStrike" kern="1200" cap="none" spc="0" normalizeH="0" baseline="0" noProof="0" dirty="0">
                <a:ln>
                  <a:noFill/>
                </a:ln>
                <a:solidFill>
                  <a:schemeClr val="tx2">
                    <a:lumMod val="60000"/>
                    <a:lumOff val="40000"/>
                  </a:schemeClr>
                </a:solidFill>
                <a:effectLst/>
                <a:uLnTx/>
                <a:uFillTx/>
                <a:latin typeface="Comic Sans MS" panose="030F0702030302020204" pitchFamily="66" charset="0"/>
                <a:ea typeface="+mn-ea"/>
                <a:cs typeface="+mn-cs"/>
              </a:rPr>
              <a:t>prove scritte nazionali riguardanti conoscenze e competenze di base di lingua italiana, previste dal sistema INVALSI, per gli alunni delle classi seconde e quinte della primaria e per le classi prime e terze della secondaria di primo grado. </a:t>
            </a:r>
          </a:p>
        </p:txBody>
      </p:sp>
      <p:sp>
        <p:nvSpPr>
          <p:cNvPr id="3" name="Titolo 1"/>
          <p:cNvSpPr txBox="1">
            <a:spLocks/>
          </p:cNvSpPr>
          <p:nvPr/>
        </p:nvSpPr>
        <p:spPr>
          <a:xfrm>
            <a:off x="708700" y="548680"/>
            <a:ext cx="8028384" cy="677937"/>
          </a:xfrm>
          <a:prstGeom prst="rect">
            <a:avLst/>
          </a:prstGeom>
        </p:spPr>
        <p:txBody>
          <a:bodyP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1" i="0" u="none" strike="noStrike" kern="1200" cap="none" spc="0" normalizeH="0" baseline="0" noProof="0" dirty="0">
                <a:ln w="900" cmpd="sng">
                  <a:solidFill>
                    <a:schemeClr val="accent1">
                      <a:satMod val="190000"/>
                      <a:alpha val="55000"/>
                    </a:schemeClr>
                  </a:solidFill>
                  <a:prstDash val="solid"/>
                </a:ln>
                <a:solidFill>
                  <a:schemeClr val="accent5">
                    <a:lumMod val="20000"/>
                    <a:lumOff val="80000"/>
                  </a:schemeClr>
                </a:solidFill>
                <a:effectLst>
                  <a:innerShdw blurRad="101600" dist="76200" dir="5400000">
                    <a:schemeClr val="accent1">
                      <a:satMod val="190000"/>
                      <a:tint val="100000"/>
                      <a:alpha val="74000"/>
                    </a:schemeClr>
                  </a:innerShdw>
                </a:effectLst>
                <a:uLnTx/>
                <a:uFillTx/>
                <a:latin typeface="Comic Sans MS" panose="030F0702030302020204" pitchFamily="66" charset="0"/>
                <a:ea typeface="+mj-ea"/>
                <a:cs typeface="+mj-cs"/>
              </a:rPr>
              <a:t>LE MODALITÀ  DI VERIFICA </a:t>
            </a:r>
            <a:endParaRPr kumimoji="0" lang="it-IT"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54606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33730" y="332656"/>
            <a:ext cx="5675028" cy="461665"/>
          </a:xfrm>
          <a:prstGeom prst="rect">
            <a:avLst/>
          </a:prstGeom>
          <a:noFill/>
        </p:spPr>
        <p:txBody>
          <a:bodyPr wrap="none" lIns="91440" tIns="45720" rIns="91440" bIns="45720">
            <a:prstTxWarp prst="textDoubleWave1">
              <a:avLst/>
            </a:prstTxWarp>
            <a:spAutoFit/>
          </a:bodyPr>
          <a:lstStyle/>
          <a:p>
            <a:pPr algn="ctr"/>
            <a:r>
              <a:rPr lang="it-IT"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anose="030F0702030302020204" pitchFamily="66" charset="0"/>
              </a:rPr>
              <a:t>Presentazione della classe</a:t>
            </a:r>
          </a:p>
        </p:txBody>
      </p:sp>
      <p:sp>
        <p:nvSpPr>
          <p:cNvPr id="5" name="CasellaDiTesto 4">
            <a:extLst>
              <a:ext uri="{FF2B5EF4-FFF2-40B4-BE49-F238E27FC236}">
                <a16:creationId xmlns:a16="http://schemas.microsoft.com/office/drawing/2014/main" id="{8CA9BBCA-DE00-47A6-ADF3-72B95BD7B3DC}"/>
              </a:ext>
            </a:extLst>
          </p:cNvPr>
          <p:cNvSpPr txBox="1"/>
          <p:nvPr/>
        </p:nvSpPr>
        <p:spPr>
          <a:xfrm>
            <a:off x="214760" y="908720"/>
            <a:ext cx="8712968" cy="2246769"/>
          </a:xfrm>
          <a:prstGeom prst="rect">
            <a:avLst/>
          </a:prstGeom>
          <a:noFill/>
        </p:spPr>
        <p:txBody>
          <a:bodyPr wrap="square" rtlCol="0">
            <a:spAutoFit/>
          </a:bodyPr>
          <a:lstStyle/>
          <a:p>
            <a:r>
              <a:rPr lang="it-IT" sz="1400" i="1" dirty="0">
                <a:solidFill>
                  <a:schemeClr val="tx2">
                    <a:lumMod val="60000"/>
                    <a:lumOff val="40000"/>
                  </a:schemeClr>
                </a:solidFill>
                <a:latin typeface="Comic Sans MS" panose="030F0702030302020204" pitchFamily="66" charset="0"/>
              </a:rPr>
              <a:t>(</a:t>
            </a:r>
            <a:r>
              <a:rPr lang="it-IT" sz="1400" dirty="0">
                <a:solidFill>
                  <a:schemeClr val="tx2">
                    <a:lumMod val="60000"/>
                    <a:lumOff val="40000"/>
                  </a:schemeClr>
                </a:solidFill>
                <a:latin typeface="Comic Sans MS" panose="030F0702030302020204" pitchFamily="66" charset="0"/>
              </a:rPr>
              <a:t>Descrizione del contesto classe dal punto di vista socio - affettivo -relazionale e dell’apprendimento, eventuali situazioni problematiche ….., strategie educativo - didattiche, indicazioni metodologiche, ecc.).</a:t>
            </a:r>
            <a:r>
              <a:rPr lang="it-IT" sz="1400" i="1" dirty="0">
                <a:solidFill>
                  <a:schemeClr val="tx2">
                    <a:lumMod val="60000"/>
                    <a:lumOff val="40000"/>
                  </a:schemeClr>
                </a:solidFill>
                <a:latin typeface="Comic Sans MS" panose="030F0702030302020204" pitchFamily="66" charset="0"/>
              </a:rPr>
              <a:t> </a:t>
            </a:r>
          </a:p>
          <a:p>
            <a:endParaRPr lang="it-IT" sz="1400" i="1" dirty="0">
              <a:solidFill>
                <a:schemeClr val="tx2">
                  <a:lumMod val="60000"/>
                  <a:lumOff val="40000"/>
                </a:schemeClr>
              </a:solidFill>
              <a:latin typeface="Comic Sans MS" panose="030F0702030302020204" pitchFamily="66" charset="0"/>
            </a:endParaRPr>
          </a:p>
          <a:p>
            <a:endParaRPr lang="it-IT" sz="1400" i="1" dirty="0">
              <a:solidFill>
                <a:schemeClr val="tx2">
                  <a:lumMod val="60000"/>
                  <a:lumOff val="40000"/>
                </a:schemeClr>
              </a:solidFill>
              <a:latin typeface="Comic Sans MS" panose="030F0702030302020204" pitchFamily="66" charset="0"/>
            </a:endParaRPr>
          </a:p>
          <a:p>
            <a:r>
              <a:rPr lang="it-IT" sz="1400" i="1" dirty="0">
                <a:solidFill>
                  <a:schemeClr val="tx2">
                    <a:lumMod val="60000"/>
                    <a:lumOff val="40000"/>
                  </a:schemeClr>
                </a:solidFill>
                <a:latin typeface="Comic Sans MS" panose="030F0702030302020204" pitchFamily="66" charset="0"/>
              </a:rPr>
              <a:t>In calce alla  presentazione della classe, riportare la seguente affermazione:</a:t>
            </a:r>
          </a:p>
          <a:p>
            <a:endParaRPr lang="it-IT" sz="1400" i="1" dirty="0">
              <a:solidFill>
                <a:schemeClr val="tx2">
                  <a:lumMod val="60000"/>
                  <a:lumOff val="40000"/>
                </a:schemeClr>
              </a:solidFill>
              <a:latin typeface="Comic Sans MS" panose="030F0702030302020204" pitchFamily="66" charset="0"/>
            </a:endParaRPr>
          </a:p>
          <a:p>
            <a:r>
              <a:rPr lang="it-IT" sz="1400" i="1" dirty="0">
                <a:solidFill>
                  <a:schemeClr val="tx2">
                    <a:lumMod val="60000"/>
                    <a:lumOff val="40000"/>
                  </a:schemeClr>
                </a:solidFill>
                <a:latin typeface="Comic Sans MS" panose="030F0702030302020204" pitchFamily="66" charset="0"/>
              </a:rPr>
              <a:t>- Per la progettazione annuale per lo sviluppo delle competenze relativa alle diverse discipline  si rimanda al ‘‘Curricolo Verticale d’Istituto’’. Si sottoscrive la progettazione come interamente pubblicata all’interno del registro elettronico. </a:t>
            </a:r>
            <a:endParaRPr lang="it-IT" sz="1400" dirty="0">
              <a:solidFill>
                <a:schemeClr val="tx2">
                  <a:lumMod val="60000"/>
                  <a:lumOff val="40000"/>
                </a:schemeClr>
              </a:solidFill>
              <a:latin typeface="Comic Sans MS" panose="030F0702030302020204" pitchFamily="66" charset="0"/>
            </a:endParaRPr>
          </a:p>
        </p:txBody>
      </p:sp>
    </p:spTree>
    <p:extLst>
      <p:ext uri="{BB962C8B-B14F-4D97-AF65-F5344CB8AC3E}">
        <p14:creationId xmlns:p14="http://schemas.microsoft.com/office/powerpoint/2010/main" val="1087073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23728" y="260648"/>
            <a:ext cx="5086265" cy="1077218"/>
          </a:xfrm>
          <a:prstGeom prst="rect">
            <a:avLst/>
          </a:prstGeom>
          <a:noFill/>
        </p:spPr>
        <p:txBody>
          <a:bodyPr wrap="none" lIns="91440" tIns="45720" rIns="91440" bIns="45720">
            <a:spAutoFit/>
          </a:bodyPr>
          <a:lstStyle/>
          <a:p>
            <a:pPr algn="ctr"/>
            <a:r>
              <a:rPr lang="it-IT" sz="3200" b="1" cap="none" spc="50" dirty="0">
                <a:ln w="9525" cmpd="sng">
                  <a:solidFill>
                    <a:schemeClr val="accent1"/>
                  </a:solidFill>
                  <a:prstDash val="solid"/>
                </a:ln>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t="100000"/>
                  </a:path>
                  <a:tileRect r="-100000" b="-100000"/>
                </a:gradFill>
                <a:effectLst>
                  <a:glow rad="38100">
                    <a:schemeClr val="accent1">
                      <a:alpha val="40000"/>
                    </a:schemeClr>
                  </a:glow>
                </a:effectLst>
              </a:rPr>
              <a:t>COMPETENZE CHIAVE</a:t>
            </a:r>
          </a:p>
          <a:p>
            <a:pPr algn="ctr"/>
            <a:r>
              <a:rPr lang="it-IT" sz="3200" b="1" spc="50" dirty="0">
                <a:ln w="9525" cmpd="sng">
                  <a:solidFill>
                    <a:schemeClr val="accent1"/>
                  </a:solidFill>
                  <a:prstDash val="solid"/>
                </a:ln>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t="100000"/>
                  </a:path>
                  <a:tileRect r="-100000" b="-100000"/>
                </a:gradFill>
                <a:effectLst>
                  <a:glow rad="38100">
                    <a:schemeClr val="accent1">
                      <a:alpha val="40000"/>
                    </a:schemeClr>
                  </a:glow>
                </a:effectLst>
              </a:rPr>
              <a:t>Raccomandazioni U. E. 2006</a:t>
            </a:r>
            <a:endParaRPr lang="it-IT" sz="3200" b="1" cap="none" spc="50" dirty="0">
              <a:ln w="9525" cmpd="sng">
                <a:solidFill>
                  <a:schemeClr val="accent1"/>
                </a:solidFill>
                <a:prstDash val="solid"/>
              </a:ln>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t="100000"/>
                </a:path>
                <a:tileRect r="-100000" b="-100000"/>
              </a:gradFill>
              <a:effectLst>
                <a:glow rad="38100">
                  <a:schemeClr val="accent1">
                    <a:alpha val="40000"/>
                  </a:schemeClr>
                </a:glow>
              </a:effectLst>
            </a:endParaRPr>
          </a:p>
        </p:txBody>
      </p:sp>
      <p:graphicFrame>
        <p:nvGraphicFramePr>
          <p:cNvPr id="3" name="Tabella 2"/>
          <p:cNvGraphicFramePr>
            <a:graphicFrameLocks noGrp="1"/>
          </p:cNvGraphicFramePr>
          <p:nvPr>
            <p:extLst>
              <p:ext uri="{D42A27DB-BD31-4B8C-83A1-F6EECF244321}">
                <p14:modId xmlns:p14="http://schemas.microsoft.com/office/powerpoint/2010/main" val="2142443434"/>
              </p:ext>
            </p:extLst>
          </p:nvPr>
        </p:nvGraphicFramePr>
        <p:xfrm>
          <a:off x="457200" y="1600200"/>
          <a:ext cx="8496948" cy="3488432"/>
        </p:xfrm>
        <a:graphic>
          <a:graphicData uri="http://schemas.openxmlformats.org/drawingml/2006/table">
            <a:tbl>
              <a:tblPr firstRow="1" bandRow="1">
                <a:tableStyleId>{5C22544A-7EE6-4342-B048-85BDC9FD1C3A}</a:tableStyleId>
              </a:tblPr>
              <a:tblGrid>
                <a:gridCol w="2124237">
                  <a:extLst>
                    <a:ext uri="{9D8B030D-6E8A-4147-A177-3AD203B41FA5}">
                      <a16:colId xmlns:a16="http://schemas.microsoft.com/office/drawing/2014/main" val="2537826526"/>
                    </a:ext>
                  </a:extLst>
                </a:gridCol>
                <a:gridCol w="2124237">
                  <a:extLst>
                    <a:ext uri="{9D8B030D-6E8A-4147-A177-3AD203B41FA5}">
                      <a16:colId xmlns:a16="http://schemas.microsoft.com/office/drawing/2014/main" val="4168945335"/>
                    </a:ext>
                  </a:extLst>
                </a:gridCol>
                <a:gridCol w="2124237">
                  <a:extLst>
                    <a:ext uri="{9D8B030D-6E8A-4147-A177-3AD203B41FA5}">
                      <a16:colId xmlns:a16="http://schemas.microsoft.com/office/drawing/2014/main" val="81445064"/>
                    </a:ext>
                  </a:extLst>
                </a:gridCol>
                <a:gridCol w="2124237">
                  <a:extLst>
                    <a:ext uri="{9D8B030D-6E8A-4147-A177-3AD203B41FA5}">
                      <a16:colId xmlns:a16="http://schemas.microsoft.com/office/drawing/2014/main" val="3452864843"/>
                    </a:ext>
                  </a:extLst>
                </a:gridCol>
              </a:tblGrid>
              <a:tr h="1594712">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it-IT" sz="1400" b="1" dirty="0">
                          <a:solidFill>
                            <a:schemeClr val="tx2">
                              <a:lumMod val="60000"/>
                              <a:lumOff val="40000"/>
                            </a:schemeClr>
                          </a:solidFill>
                          <a:latin typeface="Comic Sans MS" panose="030F0702030302020204" pitchFamily="66" charset="0"/>
                        </a:rPr>
                        <a:t>COMUNICAZIONE NELLA MADRELINGUA</a:t>
                      </a:r>
                    </a:p>
                    <a:p>
                      <a:pPr algn="just"/>
                      <a:endParaRPr lang="it-IT" sz="1400" b="1" dirty="0">
                        <a:solidFill>
                          <a:schemeClr val="tx2">
                            <a:lumMod val="60000"/>
                            <a:lumOff val="40000"/>
                          </a:schemeClr>
                        </a:solidFill>
                        <a:latin typeface="Comic Sans MS" panose="030F0702030302020204" pitchFamily="66" charset="0"/>
                      </a:endParaRP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265113" marR="0" indent="-265113" algn="just" defTabSz="914400" rtl="0" eaLnBrk="1" fontAlgn="auto" latinLnBrk="0" hangingPunct="1">
                        <a:lnSpc>
                          <a:spcPct val="100000"/>
                        </a:lnSpc>
                        <a:spcBef>
                          <a:spcPts val="0"/>
                        </a:spcBef>
                        <a:spcAft>
                          <a:spcPts val="0"/>
                        </a:spcAft>
                        <a:buClrTx/>
                        <a:buSzTx/>
                        <a:buFontTx/>
                        <a:buNone/>
                        <a:tabLst/>
                        <a:defRPr/>
                      </a:pPr>
                      <a:r>
                        <a:rPr lang="it-IT" sz="1400" b="1" dirty="0">
                          <a:solidFill>
                            <a:schemeClr val="tx2">
                              <a:lumMod val="60000"/>
                              <a:lumOff val="40000"/>
                            </a:schemeClr>
                          </a:solidFill>
                          <a:latin typeface="Comic Sans MS" panose="030F0702030302020204" pitchFamily="66" charset="0"/>
                        </a:rPr>
                        <a:t>2. COMUNICAZIONE NELLE LINGUE STRANIERE</a:t>
                      </a:r>
                    </a:p>
                    <a:p>
                      <a:pPr algn="just"/>
                      <a:endParaRPr lang="it-IT" sz="1400" b="1" dirty="0">
                        <a:solidFill>
                          <a:schemeClr val="tx2">
                            <a:lumMod val="60000"/>
                            <a:lumOff val="40000"/>
                          </a:schemeClr>
                        </a:solidFill>
                        <a:latin typeface="Comic Sans MS" panose="030F0702030302020204" pitchFamily="66" charset="0"/>
                      </a:endParaRP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176213" indent="-176213" algn="just"/>
                      <a:r>
                        <a:rPr lang="it-IT" sz="1400" b="1" dirty="0">
                          <a:solidFill>
                            <a:schemeClr val="tx2">
                              <a:lumMod val="60000"/>
                              <a:lumOff val="40000"/>
                            </a:schemeClr>
                          </a:solidFill>
                          <a:latin typeface="Comic Sans MS" panose="030F0702030302020204" pitchFamily="66" charset="0"/>
                        </a:rPr>
                        <a:t>3.COMPETENZA MATEMATICA E COMPETENZE DI BASE IN SCIENZA E TECNOLOGIA</a:t>
                      </a: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176213" marR="0" indent="-176213" algn="just" defTabSz="914400" rtl="0" eaLnBrk="1" fontAlgn="auto" latinLnBrk="0" hangingPunct="1">
                        <a:lnSpc>
                          <a:spcPct val="100000"/>
                        </a:lnSpc>
                        <a:spcBef>
                          <a:spcPts val="0"/>
                        </a:spcBef>
                        <a:spcAft>
                          <a:spcPts val="0"/>
                        </a:spcAft>
                        <a:buClrTx/>
                        <a:buSzTx/>
                        <a:buFontTx/>
                        <a:buNone/>
                        <a:tabLst/>
                        <a:defRPr/>
                      </a:pPr>
                      <a:r>
                        <a:rPr lang="it-IT" sz="1400" b="1" dirty="0">
                          <a:solidFill>
                            <a:schemeClr val="tx2">
                              <a:lumMod val="60000"/>
                              <a:lumOff val="40000"/>
                            </a:schemeClr>
                          </a:solidFill>
                          <a:latin typeface="Comic Sans MS" panose="030F0702030302020204" pitchFamily="66" charset="0"/>
                        </a:rPr>
                        <a:t>4.COMPETENZA DIGITALE</a:t>
                      </a: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992924193"/>
                  </a:ext>
                </a:extLst>
              </a:tr>
              <a:tr h="1893720">
                <a:tc>
                  <a:txBody>
                    <a:bodyPr/>
                    <a:lstStyle/>
                    <a:p>
                      <a:pPr marL="176213" marR="0" indent="-176213" algn="just" defTabSz="914400" rtl="0" eaLnBrk="1" fontAlgn="auto" latinLnBrk="0" hangingPunct="1">
                        <a:lnSpc>
                          <a:spcPct val="100000"/>
                        </a:lnSpc>
                        <a:spcBef>
                          <a:spcPts val="0"/>
                        </a:spcBef>
                        <a:spcAft>
                          <a:spcPts val="0"/>
                        </a:spcAft>
                        <a:buClrTx/>
                        <a:buSzTx/>
                        <a:buFontTx/>
                        <a:buNone/>
                        <a:tabLst/>
                        <a:defRPr/>
                      </a:pPr>
                      <a:r>
                        <a:rPr lang="it-IT" sz="1400" b="1" dirty="0">
                          <a:solidFill>
                            <a:schemeClr val="tx2">
                              <a:lumMod val="60000"/>
                              <a:lumOff val="40000"/>
                            </a:schemeClr>
                          </a:solidFill>
                          <a:latin typeface="Comic Sans MS" panose="030F0702030302020204" pitchFamily="66" charset="0"/>
                        </a:rPr>
                        <a:t>5.IMPARARE A  IMPARARE</a:t>
                      </a:r>
                    </a:p>
                    <a:p>
                      <a:pPr algn="just"/>
                      <a:endParaRPr lang="it-IT" sz="1400" b="1" dirty="0">
                        <a:solidFill>
                          <a:schemeClr val="tx2">
                            <a:lumMod val="60000"/>
                            <a:lumOff val="40000"/>
                          </a:schemeClr>
                        </a:solidFill>
                        <a:latin typeface="Comic Sans MS" panose="030F0702030302020204" pitchFamily="66" charset="0"/>
                      </a:endParaRPr>
                    </a:p>
                    <a:p>
                      <a:pPr algn="just"/>
                      <a:endParaRPr lang="it-IT" sz="1400" b="1" dirty="0">
                        <a:solidFill>
                          <a:schemeClr val="tx2">
                            <a:lumMod val="60000"/>
                            <a:lumOff val="40000"/>
                          </a:schemeClr>
                        </a:solidFill>
                        <a:latin typeface="Comic Sans MS" panose="030F0702030302020204" pitchFamily="66" charset="0"/>
                      </a:endParaRP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176213" marR="0" indent="-176213" algn="just" defTabSz="914400" rtl="0" eaLnBrk="1" fontAlgn="auto" latinLnBrk="0" hangingPunct="1">
                        <a:lnSpc>
                          <a:spcPct val="100000"/>
                        </a:lnSpc>
                        <a:spcBef>
                          <a:spcPts val="0"/>
                        </a:spcBef>
                        <a:spcAft>
                          <a:spcPts val="0"/>
                        </a:spcAft>
                        <a:buClrTx/>
                        <a:buSzTx/>
                        <a:buFontTx/>
                        <a:buNone/>
                        <a:tabLst/>
                        <a:defRPr/>
                      </a:pPr>
                      <a:r>
                        <a:rPr lang="it-IT" sz="1400" b="1" dirty="0">
                          <a:solidFill>
                            <a:schemeClr val="tx2">
                              <a:lumMod val="60000"/>
                              <a:lumOff val="40000"/>
                            </a:schemeClr>
                          </a:solidFill>
                          <a:latin typeface="Comic Sans MS" panose="030F0702030302020204" pitchFamily="66" charset="0"/>
                        </a:rPr>
                        <a:t>6.COMPETENZE  SOCIALI E CIVICHE</a:t>
                      </a:r>
                    </a:p>
                    <a:p>
                      <a:pPr algn="just"/>
                      <a:endParaRPr lang="it-IT" sz="1400" b="1" dirty="0">
                        <a:solidFill>
                          <a:schemeClr val="tx2">
                            <a:lumMod val="60000"/>
                            <a:lumOff val="40000"/>
                          </a:schemeClr>
                        </a:solidFill>
                        <a:latin typeface="Comic Sans MS" panose="030F0702030302020204" pitchFamily="66" charset="0"/>
                      </a:endParaRP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176213" indent="-176213" algn="just"/>
                      <a:r>
                        <a:rPr lang="it-IT" sz="1400" b="1" dirty="0">
                          <a:solidFill>
                            <a:schemeClr val="tx2">
                              <a:lumMod val="60000"/>
                              <a:lumOff val="40000"/>
                            </a:schemeClr>
                          </a:solidFill>
                          <a:latin typeface="Comic Sans MS" panose="030F0702030302020204" pitchFamily="66" charset="0"/>
                        </a:rPr>
                        <a:t>7.SPIRITO DI INIZIATIVA </a:t>
                      </a:r>
                      <a:r>
                        <a:rPr lang="it-IT" sz="1400" b="1">
                          <a:solidFill>
                            <a:schemeClr val="tx2">
                              <a:lumMod val="60000"/>
                              <a:lumOff val="40000"/>
                            </a:schemeClr>
                          </a:solidFill>
                          <a:latin typeface="Comic Sans MS" panose="030F0702030302020204" pitchFamily="66" charset="0"/>
                        </a:rPr>
                        <a:t>E IMPRENDITORIALITÀ</a:t>
                      </a:r>
                      <a:endParaRPr lang="it-IT" sz="1400" b="1" dirty="0">
                        <a:solidFill>
                          <a:schemeClr val="tx2">
                            <a:lumMod val="60000"/>
                            <a:lumOff val="40000"/>
                          </a:schemeClr>
                        </a:solidFill>
                        <a:latin typeface="Comic Sans MS" panose="030F0702030302020204" pitchFamily="66" charset="0"/>
                      </a:endParaRP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c>
                  <a:txBody>
                    <a:bodyPr/>
                    <a:lstStyle/>
                    <a:p>
                      <a:pPr marL="176213" marR="0" indent="-176213" algn="just" defTabSz="914400" rtl="0" eaLnBrk="1" fontAlgn="auto" latinLnBrk="0" hangingPunct="1">
                        <a:lnSpc>
                          <a:spcPct val="100000"/>
                        </a:lnSpc>
                        <a:spcBef>
                          <a:spcPts val="0"/>
                        </a:spcBef>
                        <a:spcAft>
                          <a:spcPts val="0"/>
                        </a:spcAft>
                        <a:buClrTx/>
                        <a:buSzTx/>
                        <a:buFontTx/>
                        <a:buNone/>
                        <a:tabLst/>
                        <a:defRPr/>
                      </a:pPr>
                      <a:r>
                        <a:rPr lang="it-IT" sz="1400" b="1" dirty="0">
                          <a:solidFill>
                            <a:schemeClr val="tx2">
                              <a:lumMod val="60000"/>
                              <a:lumOff val="40000"/>
                            </a:schemeClr>
                          </a:solidFill>
                          <a:latin typeface="Comic Sans MS" panose="030F0702030302020204" pitchFamily="66" charset="0"/>
                        </a:rPr>
                        <a:t>8.CONSAPEVOLEZZA ED ESPRESSIONE CULTURALE</a:t>
                      </a:r>
                    </a:p>
                    <a:p>
                      <a:pPr algn="just"/>
                      <a:endParaRPr lang="it-IT" sz="1400" b="1" dirty="0">
                        <a:solidFill>
                          <a:schemeClr val="tx2">
                            <a:lumMod val="60000"/>
                            <a:lumOff val="40000"/>
                          </a:schemeClr>
                        </a:solidFill>
                        <a:latin typeface="Comic Sans MS" panose="030F0702030302020204" pitchFamily="66" charset="0"/>
                      </a:endParaRPr>
                    </a:p>
                  </a:txBody>
                  <a:tcPr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400761996"/>
                  </a:ext>
                </a:extLst>
              </a:tr>
            </a:tbl>
          </a:graphicData>
        </a:graphic>
      </p:graphicFrame>
    </p:spTree>
    <p:extLst>
      <p:ext uri="{BB962C8B-B14F-4D97-AF65-F5344CB8AC3E}">
        <p14:creationId xmlns:p14="http://schemas.microsoft.com/office/powerpoint/2010/main" val="2095713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485340" y="-27384"/>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p>
          <a:p>
            <a:pPr algn="ctr"/>
            <a:r>
              <a:rPr lang="it-IT" sz="1400" b="1" dirty="0">
                <a:solidFill>
                  <a:schemeClr val="tx2">
                    <a:lumMod val="60000"/>
                    <a:lumOff val="40000"/>
                  </a:schemeClr>
                </a:solidFill>
                <a:latin typeface="Comic Sans MS" panose="030F0702030302020204" pitchFamily="66" charset="0"/>
              </a:rPr>
              <a:t>ITALIANO</a:t>
            </a:r>
          </a:p>
          <a:p>
            <a:pPr algn="ctr"/>
            <a:r>
              <a:rPr lang="it-IT" sz="1400" b="1" dirty="0">
                <a:solidFill>
                  <a:schemeClr val="tx2">
                    <a:lumMod val="60000"/>
                    <a:lumOff val="40000"/>
                  </a:schemeClr>
                </a:solidFill>
                <a:latin typeface="Comic Sans MS" panose="030F0702030302020204" pitchFamily="66" charset="0"/>
              </a:rPr>
              <a:t>Classe 2^ </a:t>
            </a:r>
          </a:p>
        </p:txBody>
      </p:sp>
      <p:graphicFrame>
        <p:nvGraphicFramePr>
          <p:cNvPr id="50241" name="Group 65"/>
          <p:cNvGraphicFramePr>
            <a:graphicFrameLocks noGrp="1"/>
          </p:cNvGraphicFramePr>
          <p:nvPr>
            <p:extLst>
              <p:ext uri="{D42A27DB-BD31-4B8C-83A1-F6EECF244321}">
                <p14:modId xmlns:p14="http://schemas.microsoft.com/office/powerpoint/2010/main" val="1297263927"/>
              </p:ext>
            </p:extLst>
          </p:nvPr>
        </p:nvGraphicFramePr>
        <p:xfrm>
          <a:off x="179512" y="836712"/>
          <a:ext cx="8824167" cy="5508092"/>
        </p:xfrm>
        <a:graphic>
          <a:graphicData uri="http://schemas.openxmlformats.org/drawingml/2006/table">
            <a:tbl>
              <a:tblPr>
                <a:tableStyleId>{BC89EF96-8CEA-46FF-86C4-4CE0E7609802}</a:tableStyleId>
              </a:tblPr>
              <a:tblGrid>
                <a:gridCol w="915549">
                  <a:extLst>
                    <a:ext uri="{9D8B030D-6E8A-4147-A177-3AD203B41FA5}">
                      <a16:colId xmlns:a16="http://schemas.microsoft.com/office/drawing/2014/main" val="20000"/>
                    </a:ext>
                  </a:extLst>
                </a:gridCol>
                <a:gridCol w="3228099">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2448271">
                  <a:extLst>
                    <a:ext uri="{9D8B030D-6E8A-4147-A177-3AD203B41FA5}">
                      <a16:colId xmlns:a16="http://schemas.microsoft.com/office/drawing/2014/main" val="20003"/>
                    </a:ext>
                  </a:extLst>
                </a:gridCol>
              </a:tblGrid>
              <a:tr h="728162">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anchor="ctr" horzOverflow="overflow"/>
                </a:tc>
                <a:extLst>
                  <a:ext uri="{0D108BD9-81ED-4DB2-BD59-A6C34878D82A}">
                    <a16:rowId xmlns:a16="http://schemas.microsoft.com/office/drawing/2014/main" val="10001"/>
                  </a:ext>
                </a:extLst>
              </a:tr>
              <a:tr h="13112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Ascoltare e parlare in contesti diversi</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Ascoltare e comprendere una sequenza di istruzioni.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Ascoltare e comprendere la lettura di testi e racconti di vario tipo.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Narrare brevemente esperienze personali.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Organizzare il contenuto della comunicazione orale.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Raccontare oralmente una storia realistica o fantastica seguendo l’ordine cronologico.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Ascoltare e comprendere un semplice testo. Saper riferire semplici esperienze personali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Saper scambiare opinioni in una discussione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Sintetizzare il contenuto di un testo rispondendo a domande guida. 	</a:t>
                      </a:r>
                    </a:p>
                  </a:txBody>
                  <a:tcPr anchor="ctr" horzOverflow="overflow"/>
                </a:tc>
                <a:tc rowSpan="4">
                  <a:txBody>
                    <a:bodyPr/>
                    <a:lstStyle/>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Segue un dialogo, una conversazione o una spiegazione ed intervenire pertinentemente.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Narra esperienze personali e racconti rispettando l’ordine cronologico.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Comprende e dà semplici istruzioni.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000" kern="1200" dirty="0">
                          <a:solidFill>
                            <a:schemeClr val="tx2">
                              <a:lumMod val="60000"/>
                              <a:lumOff val="40000"/>
                            </a:schemeClr>
                          </a:solidFill>
                          <a:effectLst/>
                          <a:latin typeface="Comic Sans MS" panose="030F0702030302020204" pitchFamily="66" charset="0"/>
                          <a:ea typeface="+mn-ea"/>
                          <a:cs typeface="+mn-cs"/>
                        </a:rPr>
                        <a:t>Legge scorrevolmente.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Legge testi cogliendo le informazioni essenziali.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Legge, in modo funzionale</a:t>
                      </a:r>
                      <a:r>
                        <a:rPr lang="it-IT" sz="1000" kern="1200" baseline="0" dirty="0">
                          <a:solidFill>
                            <a:schemeClr val="tx2">
                              <a:lumMod val="60000"/>
                              <a:lumOff val="40000"/>
                            </a:schemeClr>
                          </a:solidFill>
                          <a:effectLst/>
                          <a:latin typeface="Comic Sans MS" panose="030F0702030302020204" pitchFamily="66" charset="0"/>
                          <a:ea typeface="+mn-ea"/>
                          <a:cs typeface="+mn-cs"/>
                        </a:rPr>
                        <a:t>, testi di diverso tipo. </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Sa raccontare e scrivere,  in modo corretto,  esperienze personali o verbalizzare  i contenuti di un’ immagine.</a:t>
                      </a:r>
                    </a:p>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Sa continuare, concludere</a:t>
                      </a:r>
                      <a:r>
                        <a:rPr lang="it-IT" sz="1000" kern="1200" baseline="0" dirty="0">
                          <a:solidFill>
                            <a:schemeClr val="tx2">
                              <a:lumMod val="60000"/>
                              <a:lumOff val="40000"/>
                            </a:schemeClr>
                          </a:solidFill>
                          <a:effectLst/>
                          <a:latin typeface="Comic Sans MS" panose="030F0702030302020204" pitchFamily="66" charset="0"/>
                          <a:ea typeface="+mn-ea"/>
                          <a:cs typeface="+mn-cs"/>
                        </a:rPr>
                        <a:t> e modificare la narrazione di un racconto</a:t>
                      </a:r>
                      <a:r>
                        <a:rPr lang="it-IT" sz="1000" kern="1200" dirty="0">
                          <a:solidFill>
                            <a:schemeClr val="tx2">
                              <a:lumMod val="60000"/>
                              <a:lumOff val="40000"/>
                            </a:schemeClr>
                          </a:solidFill>
                          <a:effectLst/>
                          <a:latin typeface="Comic Sans MS" panose="030F0702030302020204" pitchFamily="66" charset="0"/>
                          <a:ea typeface="+mn-ea"/>
                          <a:cs typeface="+mn-cs"/>
                        </a:rPr>
                        <a:t> .</a:t>
                      </a:r>
                      <a:endParaRPr lang="it-IT" sz="1000" kern="1200" baseline="0" dirty="0">
                        <a:solidFill>
                          <a:schemeClr val="tx2">
                            <a:lumMod val="60000"/>
                            <a:lumOff val="40000"/>
                          </a:schemeClr>
                        </a:solidFill>
                        <a:effectLst/>
                        <a:latin typeface="Comic Sans MS" panose="030F0702030302020204" pitchFamily="66" charset="0"/>
                        <a:ea typeface="+mn-ea"/>
                        <a:cs typeface="+mn-cs"/>
                      </a:endParaRPr>
                    </a:p>
                    <a:p>
                      <a:pPr marL="171450" indent="-171450" algn="just">
                        <a:lnSpc>
                          <a:spcPct val="100000"/>
                        </a:lnSpc>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Scrive un testo rispettando una</a:t>
                      </a:r>
                      <a:r>
                        <a:rPr lang="it-IT" sz="1000" kern="1200" baseline="0" dirty="0">
                          <a:solidFill>
                            <a:schemeClr val="tx2">
                              <a:lumMod val="60000"/>
                              <a:lumOff val="40000"/>
                            </a:schemeClr>
                          </a:solidFill>
                          <a:effectLst/>
                          <a:latin typeface="Comic Sans MS" panose="030F0702030302020204" pitchFamily="66" charset="0"/>
                          <a:ea typeface="+mn-ea"/>
                          <a:cs typeface="+mn-cs"/>
                        </a:rPr>
                        <a:t> </a:t>
                      </a:r>
                      <a:r>
                        <a:rPr lang="it-IT" sz="1000" kern="1200" dirty="0">
                          <a:solidFill>
                            <a:schemeClr val="tx2">
                              <a:lumMod val="60000"/>
                              <a:lumOff val="40000"/>
                            </a:schemeClr>
                          </a:solidFill>
                          <a:effectLst/>
                          <a:latin typeface="Comic Sans MS" panose="030F0702030302020204" pitchFamily="66" charset="0"/>
                          <a:ea typeface="+mn-ea"/>
                          <a:cs typeface="+mn-cs"/>
                        </a:rPr>
                        <a:t>struttura data. </a:t>
                      </a:r>
                    </a:p>
                    <a:p>
                      <a:pPr marL="171450" indent="-171450" algn="just">
                        <a:lnSpc>
                          <a:spcPct val="100000"/>
                        </a:lnSpc>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Individua la successione temporale in un testo. </a:t>
                      </a:r>
                    </a:p>
                    <a:p>
                      <a:pPr marL="171450" indent="-171450" algn="just">
                        <a:lnSpc>
                          <a:spcPct val="100000"/>
                        </a:lnSpc>
                        <a:buFont typeface="Arial" panose="020B0604020202020204" pitchFamily="34" charset="0"/>
                        <a:buChar char="•"/>
                      </a:pPr>
                      <a:r>
                        <a:rPr lang="it-IT" sz="1000" b="0" i="0" u="none" strike="noStrike" kern="1200" baseline="0" dirty="0">
                          <a:solidFill>
                            <a:schemeClr val="tx2">
                              <a:lumMod val="60000"/>
                              <a:lumOff val="40000"/>
                            </a:schemeClr>
                          </a:solidFill>
                          <a:effectLst/>
                          <a:latin typeface="Comic Sans MS" panose="030F0702030302020204" pitchFamily="66" charset="0"/>
                          <a:ea typeface="+mn-ea"/>
                          <a:cs typeface="+mn-cs"/>
                        </a:rPr>
                        <a:t>Scrive semplici descrizioni.</a:t>
                      </a:r>
                    </a:p>
                    <a:p>
                      <a:pPr marL="171450" indent="-171450" algn="just">
                        <a:lnSpc>
                          <a:spcPct val="100000"/>
                        </a:lnSpc>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Scrive in modo ortograficamente corretto.</a:t>
                      </a:r>
                    </a:p>
                    <a:p>
                      <a:pPr marL="171450" indent="-171450" algn="just">
                        <a:lnSpc>
                          <a:spcPct val="100000"/>
                        </a:lnSpc>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Utilizza i principali segni di punteggiatura. </a:t>
                      </a:r>
                    </a:p>
                    <a:p>
                      <a:pPr marL="171450" indent="-171450" algn="just">
                        <a:lnSpc>
                          <a:spcPct val="100000"/>
                        </a:lnSpc>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Sa scrivere semplici frasi morfosintatticamente corrette.</a:t>
                      </a:r>
                      <a:endParaRPr lang="it-IT" sz="1000" b="0" i="0" u="none" strike="noStrike" kern="1200" baseline="0" dirty="0">
                        <a:solidFill>
                          <a:schemeClr val="tx2">
                            <a:lumMod val="60000"/>
                            <a:lumOff val="40000"/>
                          </a:schemeClr>
                        </a:solidFill>
                        <a:latin typeface="Comic Sans MS" panose="030F0702030302020204" pitchFamily="66" charset="0"/>
                      </a:endParaRPr>
                    </a:p>
                  </a:txBody>
                  <a:tcPr anchor="ctr" horzOverflow="overflow"/>
                </a:tc>
                <a:extLst>
                  <a:ext uri="{0D108BD9-81ED-4DB2-BD59-A6C34878D82A}">
                    <a16:rowId xmlns:a16="http://schemas.microsoft.com/office/drawing/2014/main" val="10002"/>
                  </a:ext>
                </a:extLst>
              </a:tr>
              <a:tr h="9945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Leggere e comprendere testi di vario tipo</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Leggere ad alta voce in modo gradualmente sempre più sicuro , rapido e con intonazione adeguata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Leggere semplici testi e comprenderne il significato.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Saper utilizzare forme di lettura diverse funzionali allo scopo: scorrevole ad alta voce, silenziosa per ricerca….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Leggere e comprendere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semplici frasi e testi in modo sempre più scorrevole e con intonazione adeguata.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vMerge="1">
                  <a:txBody>
                    <a:bodyPr/>
                    <a:lstStyle/>
                    <a:p>
                      <a:endParaRPr lang="it-IT"/>
                    </a:p>
                  </a:txBody>
                  <a:tcPr anchor="ctr" horzOverflow="overflow"/>
                </a:tc>
                <a:extLst>
                  <a:ext uri="{0D108BD9-81ED-4DB2-BD59-A6C34878D82A}">
                    <a16:rowId xmlns:a16="http://schemas.microsoft.com/office/drawing/2014/main" val="10003"/>
                  </a:ext>
                </a:extLst>
              </a:tr>
              <a:tr h="10111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Scrivere testi di vario tipo</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Produrre semplici testi narrativi.</a:t>
                      </a:r>
                      <a:endParaRPr lang="it-IT" sz="900" u="none" strike="noStrike" kern="1200" baseline="0" dirty="0">
                        <a:solidFill>
                          <a:srgbClr val="FF0000"/>
                        </a:solidFill>
                        <a:latin typeface="Comic Sans MS" panose="030F0702030302020204" pitchFamily="66" charset="0"/>
                      </a:endParaRP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Continuare e concludere una narrazione e modificare un racconto.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Produrre testi narrativi tenendo conto degli elementi forniti.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Produrre semplici e brevi descrizioni.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900" u="none" strike="noStrike" kern="1200" baseline="0" dirty="0">
                          <a:solidFill>
                            <a:schemeClr val="tx2">
                              <a:lumMod val="60000"/>
                              <a:lumOff val="40000"/>
                            </a:schemeClr>
                          </a:solidFill>
                          <a:latin typeface="Comic Sans MS" panose="030F0702030302020204" pitchFamily="66" charset="0"/>
                        </a:rPr>
                        <a:t>Scrivere brevi frasi e testi narrativi associati ad immagini ordinate cronologicamente. 	</a:t>
                      </a:r>
                    </a:p>
                    <a:p>
                      <a:pPr marL="0" indent="0" algn="just">
                        <a:buFont typeface="Wingdings" panose="05000000000000000000" pitchFamily="2" charset="2"/>
                        <a:buNone/>
                      </a:pP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vMerge="1">
                  <a:txBody>
                    <a:bodyPr/>
                    <a:lstStyle/>
                    <a:p>
                      <a:endParaRPr lang="it-IT"/>
                    </a:p>
                  </a:txBody>
                  <a:tcPr anchor="ctr" horzOverflow="overflow"/>
                </a:tc>
                <a:extLst>
                  <a:ext uri="{0D108BD9-81ED-4DB2-BD59-A6C34878D82A}">
                    <a16:rowId xmlns:a16="http://schemas.microsoft.com/office/drawing/2014/main" val="10004"/>
                  </a:ext>
                </a:extLst>
              </a:tr>
              <a:tr h="14574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Riflettere sulla lingua</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Attivare semplici riflessioni sulle prime convenzioni ortografiche.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Rispettare le principali regole ortografiche ( uso dell’accento, dell’apostrofo, dell’H ).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Utilizzare correttamente punto, virgola, punto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di domanda e punto esclamativo.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Conoscere l’articolo, il nome, l’aggettivo qualificativo e il verbo.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Riconoscere nella frase il soggetto, il predicato e le espansioni</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285750" indent="-2857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Riconoscere e utilizzare correttamente le più semplici convenzioni di scrittura. </a:t>
                      </a:r>
                    </a:p>
                    <a:p>
                      <a:pPr marL="285750" indent="-2857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Conoscere e utilizzare correttamente l’articolo, il nome e il verbo. </a:t>
                      </a:r>
                    </a:p>
                    <a:p>
                      <a:pPr marL="285750" indent="-2857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Riconoscere nella frase il soggetto e il predicato. </a:t>
                      </a:r>
                    </a:p>
                  </a:txBody>
                  <a:tcPr anchor="ctr" horzOverflow="overflow"/>
                </a:tc>
                <a:tc vMerge="1">
                  <a:txBody>
                    <a:bodyPr/>
                    <a:lstStyle/>
                    <a:p>
                      <a:endParaRPr lang="it-IT" dirty="0"/>
                    </a:p>
                  </a:txBody>
                  <a:tcPr anchor="ctr" horzOverflow="overflow"/>
                </a:tc>
                <a:extLst>
                  <a:ext uri="{0D108BD9-81ED-4DB2-BD59-A6C34878D82A}">
                    <a16:rowId xmlns:a16="http://schemas.microsoft.com/office/drawing/2014/main" val="10005"/>
                  </a:ext>
                </a:extLst>
              </a:tr>
            </a:tbl>
          </a:graphicData>
        </a:graphic>
      </p:graphicFrame>
      <p:sp>
        <p:nvSpPr>
          <p:cNvPr id="5" name="Segnaposto numero diapositiva 4"/>
          <p:cNvSpPr>
            <a:spLocks noGrp="1"/>
          </p:cNvSpPr>
          <p:nvPr>
            <p:ph type="sldNum" sz="quarter" idx="12"/>
          </p:nvPr>
        </p:nvSpPr>
        <p:spPr>
          <a:xfrm>
            <a:off x="8244408" y="6525344"/>
            <a:ext cx="683568" cy="383522"/>
          </a:xfrm>
        </p:spPr>
        <p:txBody>
          <a:bodyPr/>
          <a:lstStyle/>
          <a:p>
            <a:fld id="{FF435FF0-A5BC-47FA-9B2B-A8C23C837CEF}" type="slidenum">
              <a:rPr lang="it-IT" smtClean="0"/>
              <a:pPr/>
              <a:t>5</a:t>
            </a:fld>
            <a:endParaRPr lang="it-IT" dirty="0"/>
          </a:p>
        </p:txBody>
      </p:sp>
    </p:spTree>
    <p:custDataLst>
      <p:tags r:id="rId1"/>
    </p:custDataLst>
    <p:extLst>
      <p:ext uri="{BB962C8B-B14F-4D97-AF65-F5344CB8AC3E}">
        <p14:creationId xmlns:p14="http://schemas.microsoft.com/office/powerpoint/2010/main" val="200655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711398" y="170056"/>
            <a:ext cx="6094937"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p>
          <a:p>
            <a:pPr algn="ctr"/>
            <a:r>
              <a:rPr lang="it-IT" sz="1400" b="1" dirty="0">
                <a:solidFill>
                  <a:schemeClr val="tx2">
                    <a:lumMod val="60000"/>
                    <a:lumOff val="40000"/>
                  </a:schemeClr>
                </a:solidFill>
                <a:latin typeface="Comic Sans MS" panose="030F0702030302020204" pitchFamily="66" charset="0"/>
              </a:rPr>
              <a:t>MATEMATICA</a:t>
            </a:r>
          </a:p>
          <a:p>
            <a:pPr algn="ctr"/>
            <a:r>
              <a:rPr lang="it-IT" sz="1400" b="1" dirty="0">
                <a:solidFill>
                  <a:schemeClr val="tx2">
                    <a:lumMod val="60000"/>
                    <a:lumOff val="40000"/>
                  </a:schemeClr>
                </a:solidFill>
                <a:latin typeface="Comic Sans MS" panose="030F0702030302020204" pitchFamily="66" charset="0"/>
              </a:rPr>
              <a:t>Classe 2^ </a:t>
            </a:r>
          </a:p>
        </p:txBody>
      </p:sp>
      <p:graphicFrame>
        <p:nvGraphicFramePr>
          <p:cNvPr id="50241" name="Group 65"/>
          <p:cNvGraphicFramePr>
            <a:graphicFrameLocks noGrp="1"/>
          </p:cNvGraphicFramePr>
          <p:nvPr>
            <p:extLst>
              <p:ext uri="{D42A27DB-BD31-4B8C-83A1-F6EECF244321}">
                <p14:modId xmlns:p14="http://schemas.microsoft.com/office/powerpoint/2010/main" val="111959413"/>
              </p:ext>
            </p:extLst>
          </p:nvPr>
        </p:nvGraphicFramePr>
        <p:xfrm>
          <a:off x="179512" y="955504"/>
          <a:ext cx="8784976" cy="4085504"/>
        </p:xfrm>
        <a:graphic>
          <a:graphicData uri="http://schemas.openxmlformats.org/drawingml/2006/table">
            <a:tbl>
              <a:tblPr>
                <a:tableStyleId>{BC89EF96-8CEA-46FF-86C4-4CE0E7609802}</a:tableStyleId>
              </a:tblPr>
              <a:tblGrid>
                <a:gridCol w="957363">
                  <a:extLst>
                    <a:ext uri="{9D8B030D-6E8A-4147-A177-3AD203B41FA5}">
                      <a16:colId xmlns:a16="http://schemas.microsoft.com/office/drawing/2014/main" val="20000"/>
                    </a:ext>
                  </a:extLst>
                </a:gridCol>
                <a:gridCol w="3147093">
                  <a:extLst>
                    <a:ext uri="{9D8B030D-6E8A-4147-A177-3AD203B41FA5}">
                      <a16:colId xmlns:a16="http://schemas.microsoft.com/office/drawing/2014/main" val="20001"/>
                    </a:ext>
                  </a:extLst>
                </a:gridCol>
                <a:gridCol w="2664296">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529280">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9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anchor="ctr" horzOverflow="overflow"/>
                </a:tc>
                <a:extLst>
                  <a:ext uri="{0D108BD9-81ED-4DB2-BD59-A6C34878D82A}">
                    <a16:rowId xmlns:a16="http://schemas.microsoft.com/office/drawing/2014/main" val="10001"/>
                  </a:ext>
                </a:extLst>
              </a:tr>
              <a:tr h="2229272">
                <a:tc>
                  <a:txBody>
                    <a:bodyPr/>
                    <a:lstStyle/>
                    <a:p>
                      <a:pPr algn="ctr"/>
                      <a:r>
                        <a:rPr lang="it-IT" sz="900" b="1" u="none" strike="noStrike" kern="1200" baseline="0" dirty="0">
                          <a:solidFill>
                            <a:schemeClr val="tx2">
                              <a:lumMod val="60000"/>
                              <a:lumOff val="40000"/>
                            </a:schemeClr>
                          </a:solidFill>
                          <a:latin typeface="Comic Sans MS" panose="030F0702030302020204" pitchFamily="66" charset="0"/>
                        </a:rPr>
                        <a:t> Numeri 	</a:t>
                      </a:r>
                      <a:endParaRPr lang="it-IT" sz="900" b="1"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Simbolizzare la realtà con il linguaggio proprio della matematica.</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Riconoscere nella scrittura in base 10 dei numeri il valore posizionale delle cifre. </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900" u="none" strike="noStrike" kern="1200" baseline="0" dirty="0">
                          <a:solidFill>
                            <a:schemeClr val="tx2">
                              <a:lumMod val="60000"/>
                              <a:lumOff val="40000"/>
                            </a:schemeClr>
                          </a:solidFill>
                          <a:latin typeface="Comic Sans MS" panose="030F0702030302020204" pitchFamily="66" charset="0"/>
                        </a:rPr>
                        <a:t>Confrontare quantità e numeri utilizzando i simboli “&gt;”, “&lt;” e “=”.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Rappresentare i numeri naturali in base 10.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Operare con i numeri naturali: eseguire le quattro operazioni con metodi, strumenti e tecniche diversi.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Conoscere il significato del numero “zero” e del numero “uno” e il loro comportamento nelle quattro operazioni.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Eseguire moltiplicazioni e divisioni anche con l’ausilio di opportune concretizzazioni.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Acquisire e memorizzare le tabelline.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Leggere, scrivere, confrontare ed ordinare i numeri naturali entro le centinaia.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Consolidare il concetto di decina.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Contare in senso progressivo e regressivo utilizzando la linea dei numeri. </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900" u="none" strike="noStrike" kern="1200" baseline="0" dirty="0">
                          <a:solidFill>
                            <a:schemeClr val="tx2">
                              <a:lumMod val="60000"/>
                              <a:lumOff val="40000"/>
                            </a:schemeClr>
                          </a:solidFill>
                          <a:latin typeface="Comic Sans MS" panose="030F0702030302020204" pitchFamily="66" charset="0"/>
                        </a:rPr>
                        <a:t>Acquisire i concetti di aggiungere e togliere , moltiplicare e dividere. </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900" u="none" strike="noStrike" kern="1200" baseline="0" dirty="0">
                          <a:solidFill>
                            <a:schemeClr val="tx2">
                              <a:lumMod val="60000"/>
                              <a:lumOff val="40000"/>
                            </a:schemeClr>
                          </a:solidFill>
                          <a:latin typeface="Comic Sans MS" panose="030F0702030302020204" pitchFamily="66" charset="0"/>
                        </a:rPr>
                        <a:t>Conoscere ed utilizzare le tabelline con l’ausilio della tavola pitagorica.</a:t>
                      </a:r>
                    </a:p>
                    <a:p>
                      <a:pPr marL="0" indent="0" algn="just">
                        <a:buFont typeface="Wingdings" panose="05000000000000000000" pitchFamily="2" charset="2"/>
                        <a:buNone/>
                      </a:pPr>
                      <a:r>
                        <a:rPr lang="it-IT" sz="900" u="none" strike="noStrike" kern="1200" baseline="0" dirty="0">
                          <a:solidFill>
                            <a:schemeClr val="tx2">
                              <a:lumMod val="60000"/>
                              <a:lumOff val="40000"/>
                            </a:schemeClr>
                          </a:solidFill>
                          <a:latin typeface="Comic Sans MS" panose="030F0702030302020204" pitchFamily="66" charset="0"/>
                        </a:rPr>
                        <a:t>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rowSpan="2">
                  <a:txBody>
                    <a:bodyPr/>
                    <a:lstStyle/>
                    <a:p>
                      <a:pPr marL="171450" indent="-1714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Legge, scrive, ordina e confronta i numeri naturali fino a 100.</a:t>
                      </a:r>
                    </a:p>
                    <a:p>
                      <a:pPr marL="180975" indent="-180975"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Esegue semplici calcoli mentali. </a:t>
                      </a:r>
                    </a:p>
                    <a:p>
                      <a:pPr marL="180975" indent="-180975"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Esegue calcoli con le quattro operazioni. </a:t>
                      </a:r>
                    </a:p>
                    <a:p>
                      <a:pPr marL="180975" indent="-180975"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Conosce</a:t>
                      </a:r>
                      <a:r>
                        <a:rPr lang="it-IT" sz="1000" kern="1200" baseline="0" dirty="0">
                          <a:solidFill>
                            <a:schemeClr val="tx2">
                              <a:lumMod val="60000"/>
                              <a:lumOff val="40000"/>
                            </a:schemeClr>
                          </a:solidFill>
                          <a:effectLst/>
                          <a:latin typeface="Comic Sans MS" panose="030F0702030302020204" pitchFamily="66" charset="0"/>
                          <a:ea typeface="+mn-ea"/>
                          <a:cs typeface="+mn-cs"/>
                        </a:rPr>
                        <a:t> la tavola pitagorica.</a:t>
                      </a:r>
                    </a:p>
                    <a:p>
                      <a:pPr marL="180975" indent="-180975"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Esegue, rappresenta e decodifica percorsi. </a:t>
                      </a:r>
                    </a:p>
                    <a:p>
                      <a:pPr marL="180975" indent="-180975"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Riconosce, denomina e descrive figure geometriche. </a:t>
                      </a:r>
                    </a:p>
                    <a:p>
                      <a:pPr marL="180975" indent="-180975"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Individua e riproduce semplici figure simmetriche.</a:t>
                      </a:r>
                    </a:p>
                    <a:p>
                      <a:pPr marL="180975" indent="-180975"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Sa effettuare misurazioni usando sistemi convenzionali e non</a:t>
                      </a:r>
                    </a:p>
                  </a:txBody>
                  <a:tcPr anchor="ctr" horzOverflow="overflow"/>
                </a:tc>
                <a:extLst>
                  <a:ext uri="{0D108BD9-81ED-4DB2-BD59-A6C34878D82A}">
                    <a16:rowId xmlns:a16="http://schemas.microsoft.com/office/drawing/2014/main" val="10002"/>
                  </a:ext>
                </a:extLst>
              </a:tr>
              <a:tr h="9378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1" u="none" strike="noStrike" cap="none" normalizeH="0" baseline="0" dirty="0">
                          <a:ln>
                            <a:noFill/>
                          </a:ln>
                          <a:solidFill>
                            <a:schemeClr val="tx2">
                              <a:lumMod val="60000"/>
                              <a:lumOff val="40000"/>
                            </a:schemeClr>
                          </a:solidFill>
                          <a:effectLst/>
                          <a:latin typeface="Comic Sans MS" panose="030F0702030302020204" pitchFamily="66" charset="0"/>
                        </a:rPr>
                        <a:t>Spazio e figure</a:t>
                      </a:r>
                      <a:endParaRPr kumimoji="0" lang="it-IT" sz="9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Osservare e descrivere elementi della realtà:  le principali figure geometriche del piano e dello spazio.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Descrivere gli elementi significativi di una figura ed identificare </a:t>
                      </a:r>
                      <a:r>
                        <a:rPr lang="it-IT" sz="900" u="none" strike="noStrike" kern="1200" baseline="0" dirty="0">
                          <a:solidFill>
                            <a:srgbClr val="FF0000"/>
                          </a:solidFill>
                          <a:latin typeface="Comic Sans MS" panose="030F0702030302020204" pitchFamily="66" charset="0"/>
                        </a:rPr>
                        <a:t> </a:t>
                      </a:r>
                      <a:r>
                        <a:rPr lang="it-IT" sz="900" u="none" strike="noStrike" kern="1200" baseline="0" dirty="0">
                          <a:solidFill>
                            <a:schemeClr val="tx2">
                              <a:lumMod val="60000"/>
                              <a:lumOff val="40000"/>
                            </a:schemeClr>
                          </a:solidFill>
                          <a:latin typeface="Comic Sans MS" panose="030F0702030302020204" pitchFamily="66" charset="0"/>
                        </a:rPr>
                        <a:t> eventuali elementi di simmetria. </a:t>
                      </a:r>
                    </a:p>
                  </a:txBody>
                  <a:tcPr anchor="ctr" horzOverflow="overflow"/>
                </a:tc>
                <a:tc>
                  <a:txBody>
                    <a:bodyPr/>
                    <a:lstStyle/>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Acquisire i concetti di figure, confine, regione.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Conoscere e denominare le figure geometriche piane e solide più semplici, legate all’esperienza del bambino.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Effettuare semplici spostamenti lungo percorsi assegnati. </a:t>
                      </a:r>
                    </a:p>
                    <a:p>
                      <a:pPr marL="171450" indent="-171450" algn="just">
                        <a:buFont typeface="Wingdings" panose="05000000000000000000" pitchFamily="2" charset="2"/>
                        <a:buChar char="Ø"/>
                      </a:pPr>
                      <a:r>
                        <a:rPr lang="it-IT" sz="900" u="none" strike="noStrike" kern="1200" baseline="0" dirty="0">
                          <a:solidFill>
                            <a:schemeClr val="tx2">
                              <a:lumMod val="60000"/>
                              <a:lumOff val="40000"/>
                            </a:schemeClr>
                          </a:solidFill>
                          <a:latin typeface="Comic Sans MS" panose="030F0702030302020204" pitchFamily="66" charset="0"/>
                        </a:rPr>
                        <a:t>Conoscere e tracciare linee aperte, chiuse, curve, spezzate e rette. 	</a:t>
                      </a: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vMerge="1">
                  <a:txBody>
                    <a:bodyPr/>
                    <a:lstStyle/>
                    <a:p>
                      <a:pPr marL="171450" indent="-171450">
                        <a:buFont typeface="Wingdings" panose="05000000000000000000" pitchFamily="2" charset="2"/>
                        <a:buChar char="Ø"/>
                      </a:pPr>
                      <a:endParaRPr lang="it-IT" sz="11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3"/>
                  </a:ext>
                </a:extLst>
              </a:tr>
            </a:tbl>
          </a:graphicData>
        </a:graphic>
      </p:graphicFrame>
      <p:sp>
        <p:nvSpPr>
          <p:cNvPr id="5" name="Segnaposto numero diapositiva 4"/>
          <p:cNvSpPr>
            <a:spLocks noGrp="1"/>
          </p:cNvSpPr>
          <p:nvPr>
            <p:ph type="sldNum" sz="quarter" idx="12"/>
          </p:nvPr>
        </p:nvSpPr>
        <p:spPr>
          <a:xfrm>
            <a:off x="6516216" y="6592267"/>
            <a:ext cx="2133600" cy="365125"/>
          </a:xfrm>
        </p:spPr>
        <p:txBody>
          <a:bodyPr/>
          <a:lstStyle/>
          <a:p>
            <a:fld id="{FF435FF0-A5BC-47FA-9B2B-A8C23C837CEF}" type="slidenum">
              <a:rPr lang="it-IT" smtClean="0"/>
              <a:pPr/>
              <a:t>6</a:t>
            </a:fld>
            <a:endParaRPr lang="it-IT" dirty="0"/>
          </a:p>
        </p:txBody>
      </p:sp>
    </p:spTree>
    <p:custDataLst>
      <p:tags r:id="rId1"/>
    </p:custDataLst>
    <p:extLst>
      <p:ext uri="{BB962C8B-B14F-4D97-AF65-F5344CB8AC3E}">
        <p14:creationId xmlns:p14="http://schemas.microsoft.com/office/powerpoint/2010/main" val="534107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773372" y="260648"/>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p>
          <a:p>
            <a:pPr algn="ctr"/>
            <a:r>
              <a:rPr lang="it-IT" sz="1400" b="1" dirty="0">
                <a:solidFill>
                  <a:schemeClr val="tx2">
                    <a:lumMod val="60000"/>
                    <a:lumOff val="40000"/>
                  </a:schemeClr>
                </a:solidFill>
                <a:latin typeface="Comic Sans MS" panose="030F0702030302020204" pitchFamily="66" charset="0"/>
              </a:rPr>
              <a:t>MATEMATICA</a:t>
            </a:r>
          </a:p>
          <a:p>
            <a:pPr algn="ctr"/>
            <a:r>
              <a:rPr lang="it-IT" sz="1400" b="1" dirty="0">
                <a:solidFill>
                  <a:schemeClr val="tx2">
                    <a:lumMod val="60000"/>
                    <a:lumOff val="40000"/>
                  </a:schemeClr>
                </a:solidFill>
                <a:latin typeface="Comic Sans MS" panose="030F0702030302020204" pitchFamily="66" charset="0"/>
              </a:rPr>
              <a:t>Classe 2^ </a:t>
            </a:r>
          </a:p>
        </p:txBody>
      </p:sp>
      <p:graphicFrame>
        <p:nvGraphicFramePr>
          <p:cNvPr id="50241" name="Group 65"/>
          <p:cNvGraphicFramePr>
            <a:graphicFrameLocks noGrp="1"/>
          </p:cNvGraphicFramePr>
          <p:nvPr>
            <p:extLst>
              <p:ext uri="{D42A27DB-BD31-4B8C-83A1-F6EECF244321}">
                <p14:modId xmlns:p14="http://schemas.microsoft.com/office/powerpoint/2010/main" val="1776091138"/>
              </p:ext>
            </p:extLst>
          </p:nvPr>
        </p:nvGraphicFramePr>
        <p:xfrm>
          <a:off x="107504" y="980728"/>
          <a:ext cx="8856983" cy="4175760"/>
        </p:xfrm>
        <a:graphic>
          <a:graphicData uri="http://schemas.openxmlformats.org/drawingml/2006/table">
            <a:tbl>
              <a:tblPr>
                <a:tableStyleId>{BC89EF96-8CEA-46FF-86C4-4CE0E7609802}</a:tableStyleId>
              </a:tblPr>
              <a:tblGrid>
                <a:gridCol w="1199489">
                  <a:extLst>
                    <a:ext uri="{9D8B030D-6E8A-4147-A177-3AD203B41FA5}">
                      <a16:colId xmlns:a16="http://schemas.microsoft.com/office/drawing/2014/main" val="20000"/>
                    </a:ext>
                  </a:extLst>
                </a:gridCol>
                <a:gridCol w="2688943">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880319">
                  <a:extLst>
                    <a:ext uri="{9D8B030D-6E8A-4147-A177-3AD203B41FA5}">
                      <a16:colId xmlns:a16="http://schemas.microsoft.com/office/drawing/2014/main" val="20003"/>
                    </a:ext>
                  </a:extLst>
                </a:gridCol>
              </a:tblGrid>
              <a:tr h="416022">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10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0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0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anchor="ctr" horzOverflow="overflow"/>
                </a:tc>
                <a:extLst>
                  <a:ext uri="{0D108BD9-81ED-4DB2-BD59-A6C34878D82A}">
                    <a16:rowId xmlns:a16="http://schemas.microsoft.com/office/drawing/2014/main" val="10001"/>
                  </a:ext>
                </a:extLst>
              </a:tr>
              <a:tr h="21762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000" b="1" u="none" strike="noStrike" kern="1200" baseline="0" dirty="0">
                          <a:solidFill>
                            <a:schemeClr val="tx2">
                              <a:lumMod val="60000"/>
                              <a:lumOff val="40000"/>
                            </a:schemeClr>
                          </a:solidFill>
                          <a:latin typeface="Comic Sans MS" panose="030F0702030302020204" pitchFamily="66" charset="0"/>
                        </a:rPr>
                        <a:t> Relazioni, dati e previsioni </a:t>
                      </a:r>
                    </a:p>
                    <a:p>
                      <a:pPr algn="ctr"/>
                      <a:r>
                        <a:rPr lang="it-IT" sz="1000" u="none" strike="noStrike" kern="1200" baseline="0" dirty="0">
                          <a:solidFill>
                            <a:schemeClr val="tx2">
                              <a:lumMod val="60000"/>
                              <a:lumOff val="40000"/>
                            </a:schemeClr>
                          </a:solidFill>
                          <a:latin typeface="Comic Sans MS" panose="030F0702030302020204" pitchFamily="66" charset="0"/>
                        </a:rPr>
                        <a:t>	</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Acquisire modalità di indagine: porsi  domande su situazioni concrete (preferenze, età di un gruppo di persone, professioni, sport praticati). </a:t>
                      </a:r>
                      <a:endParaRPr lang="it-IT" sz="1000" u="none" strike="noStrike" kern="1200" baseline="0" dirty="0">
                        <a:solidFill>
                          <a:srgbClr val="FF0000"/>
                        </a:solidFill>
                        <a:latin typeface="Comic Sans MS" panose="030F0702030302020204" pitchFamily="66" charset="0"/>
                      </a:endParaRPr>
                    </a:p>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Raccogliere dati relativi ad un certo carattere e classificarli secondo adatte modalità. </a:t>
                      </a:r>
                    </a:p>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Intuire attraverso l’esperienza spaziale il concetto di misura.</a:t>
                      </a:r>
                    </a:p>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Effettuare misurazioni dirette e indirette ed esprimerle secondo unità di misura non convenzionali. </a:t>
                      </a:r>
                    </a:p>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Individuare e confrontare grandezze misurabili. 	</a:t>
                      </a:r>
                    </a:p>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Progettare la soluzione di semplici situazioni problematiche: esplorare, rappresentare e risolvere situazioni problematiche che utilizzano le quattro operazioni. </a:t>
                      </a:r>
                    </a:p>
                    <a:p>
                      <a:pPr marL="171450" indent="-1714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Verbalizzare le operazioni compiute e usare i simboli dell’aritmetica per rappresentarli. 	</a:t>
                      </a:r>
                      <a:endParaRPr lang="it-IT" sz="10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000" u="none" strike="noStrike" kern="1200" baseline="0" dirty="0">
                          <a:solidFill>
                            <a:schemeClr val="tx2">
                              <a:lumMod val="60000"/>
                              <a:lumOff val="40000"/>
                            </a:schemeClr>
                          </a:solidFill>
                          <a:latin typeface="Comic Sans MS" panose="030F0702030302020204" pitchFamily="66" charset="0"/>
                        </a:rPr>
                        <a:t>Rappresentare dati mediante semplici diagrammi. </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000" u="none" strike="noStrike" kern="1200" baseline="0" dirty="0">
                          <a:solidFill>
                            <a:schemeClr val="tx2">
                              <a:lumMod val="60000"/>
                              <a:lumOff val="40000"/>
                            </a:schemeClr>
                          </a:solidFill>
                          <a:latin typeface="Comic Sans MS" panose="030F0702030302020204" pitchFamily="66" charset="0"/>
                        </a:rPr>
                        <a:t>Intuire attraverso l’esperienza spaziale il concetto di misura.</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000" u="none" strike="noStrike" kern="1200" baseline="0" dirty="0">
                          <a:solidFill>
                            <a:schemeClr val="tx2">
                              <a:lumMod val="60000"/>
                              <a:lumOff val="40000"/>
                            </a:schemeClr>
                          </a:solidFill>
                          <a:latin typeface="Comic Sans MS" panose="030F0702030302020204" pitchFamily="66" charset="0"/>
                        </a:rPr>
                        <a:t>Effettuare misurazioni con unità di misura non convenzionali.	</a:t>
                      </a:r>
                    </a:p>
                    <a:p>
                      <a:pPr marL="285750" indent="-2857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Riconoscere situazioni certe/incerte, possibili/impossibili. </a:t>
                      </a:r>
                    </a:p>
                    <a:p>
                      <a:pPr marL="285750" indent="-285750" algn="just">
                        <a:buFont typeface="Wingdings" panose="05000000000000000000" pitchFamily="2" charset="2"/>
                        <a:buChar char="Ø"/>
                      </a:pPr>
                      <a:r>
                        <a:rPr lang="it-IT" sz="1000" u="none" strike="noStrike" kern="1200" baseline="0" dirty="0">
                          <a:solidFill>
                            <a:schemeClr val="tx2">
                              <a:lumMod val="60000"/>
                              <a:lumOff val="40000"/>
                            </a:schemeClr>
                          </a:solidFill>
                          <a:latin typeface="Comic Sans MS" panose="030F0702030302020204" pitchFamily="66" charset="0"/>
                        </a:rPr>
                        <a:t>Confrontare e ordinare lunghezze, estensioni, capacità, peso e durata temporale. 	</a:t>
                      </a:r>
                    </a:p>
                  </a:txBody>
                  <a:tcPr anchor="ctr" horzOverflow="overflow"/>
                </a:tc>
                <a:tc>
                  <a:txBody>
                    <a:bodyPr/>
                    <a:lstStyle/>
                    <a:p>
                      <a:pPr marL="85725" marR="0" indent="-8572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000" kern="1200" dirty="0">
                          <a:solidFill>
                            <a:schemeClr val="tx2">
                              <a:lumMod val="60000"/>
                              <a:lumOff val="40000"/>
                            </a:schemeClr>
                          </a:solidFill>
                          <a:effectLst/>
                          <a:latin typeface="Comic Sans MS" panose="030F0702030302020204" pitchFamily="66" charset="0"/>
                          <a:ea typeface="+mn-ea"/>
                          <a:cs typeface="+mn-cs"/>
                        </a:rPr>
                        <a:t>Classifica oggetti e figure in base ad una proprietà utilizzando rappresentazioni opportune. </a:t>
                      </a:r>
                    </a:p>
                    <a:p>
                      <a:pPr marL="85725" marR="0" indent="-8572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000" kern="1200" dirty="0">
                          <a:solidFill>
                            <a:schemeClr val="tx2">
                              <a:lumMod val="60000"/>
                              <a:lumOff val="40000"/>
                            </a:schemeClr>
                          </a:solidFill>
                          <a:effectLst/>
                          <a:latin typeface="Comic Sans MS" panose="030F0702030302020204" pitchFamily="66" charset="0"/>
                          <a:ea typeface="+mn-ea"/>
                          <a:cs typeface="+mn-cs"/>
                        </a:rPr>
                        <a:t>Individua e risolve situazioni problematiche</a:t>
                      </a:r>
                      <a:endParaRPr lang="it-IT" sz="1000" u="none" strike="noStrike" kern="1200" baseline="0" dirty="0">
                        <a:solidFill>
                          <a:schemeClr val="tx2">
                            <a:lumMod val="60000"/>
                            <a:lumOff val="40000"/>
                          </a:schemeClr>
                        </a:solidFill>
                        <a:latin typeface="Comic Sans MS" panose="030F0702030302020204" pitchFamily="66"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t-IT" sz="1000" u="none" strike="noStrike" kern="1200" baseline="0" dirty="0">
                        <a:solidFill>
                          <a:schemeClr val="tx2">
                            <a:lumMod val="60000"/>
                            <a:lumOff val="40000"/>
                          </a:schemeClr>
                        </a:solidFill>
                        <a:effectLst/>
                        <a:latin typeface="Comic Sans MS" panose="030F0702030302020204" pitchFamily="66"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t-IT" sz="1000" u="none" strike="noStrike" kern="1200" baseline="0" dirty="0">
                        <a:solidFill>
                          <a:schemeClr val="tx2">
                            <a:lumMod val="60000"/>
                            <a:lumOff val="40000"/>
                          </a:schemeClr>
                        </a:solidFill>
                        <a:latin typeface="Comic Sans MS" panose="030F0702030302020204" pitchFamily="66" charset="0"/>
                      </a:endParaRPr>
                    </a:p>
                  </a:txBody>
                  <a:tcPr anchor="ctr" horzOverflow="overflow"/>
                </a:tc>
                <a:extLst>
                  <a:ext uri="{0D108BD9-81ED-4DB2-BD59-A6C34878D82A}">
                    <a16:rowId xmlns:a16="http://schemas.microsoft.com/office/drawing/2014/main" val="10002"/>
                  </a:ext>
                </a:extLst>
              </a:tr>
            </a:tbl>
          </a:graphicData>
        </a:graphic>
      </p:graphicFrame>
      <p:sp>
        <p:nvSpPr>
          <p:cNvPr id="5" name="Segnaposto numero diapositiva 4"/>
          <p:cNvSpPr>
            <a:spLocks noGrp="1"/>
          </p:cNvSpPr>
          <p:nvPr>
            <p:ph type="sldNum" sz="quarter" idx="12"/>
          </p:nvPr>
        </p:nvSpPr>
        <p:spPr>
          <a:xfrm>
            <a:off x="6553200" y="6520259"/>
            <a:ext cx="2133600" cy="365125"/>
          </a:xfrm>
        </p:spPr>
        <p:txBody>
          <a:bodyPr/>
          <a:lstStyle/>
          <a:p>
            <a:fld id="{FF435FF0-A5BC-47FA-9B2B-A8C23C837CEF}" type="slidenum">
              <a:rPr lang="it-IT" smtClean="0"/>
              <a:pPr/>
              <a:t>7</a:t>
            </a:fld>
            <a:endParaRPr lang="it-IT" dirty="0"/>
          </a:p>
        </p:txBody>
      </p:sp>
    </p:spTree>
    <p:custDataLst>
      <p:tags r:id="rId1"/>
    </p:custDataLst>
    <p:extLst>
      <p:ext uri="{BB962C8B-B14F-4D97-AF65-F5344CB8AC3E}">
        <p14:creationId xmlns:p14="http://schemas.microsoft.com/office/powerpoint/2010/main" val="3160540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460255" y="327514"/>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p>
          <a:p>
            <a:pPr algn="ctr"/>
            <a:r>
              <a:rPr lang="it-IT" sz="1400" b="1" dirty="0">
                <a:solidFill>
                  <a:schemeClr val="tx2">
                    <a:lumMod val="60000"/>
                    <a:lumOff val="40000"/>
                  </a:schemeClr>
                </a:solidFill>
                <a:latin typeface="Comic Sans MS" panose="030F0702030302020204" pitchFamily="66" charset="0"/>
              </a:rPr>
              <a:t>INGLESE</a:t>
            </a:r>
          </a:p>
          <a:p>
            <a:pPr algn="ctr"/>
            <a:r>
              <a:rPr lang="it-IT" sz="1400" b="1" dirty="0">
                <a:solidFill>
                  <a:schemeClr val="tx2">
                    <a:lumMod val="60000"/>
                    <a:lumOff val="40000"/>
                  </a:schemeClr>
                </a:solidFill>
                <a:latin typeface="Comic Sans MS" panose="030F0702030302020204" pitchFamily="66" charset="0"/>
              </a:rPr>
              <a:t>Classe 2^ </a:t>
            </a:r>
          </a:p>
        </p:txBody>
      </p:sp>
      <p:graphicFrame>
        <p:nvGraphicFramePr>
          <p:cNvPr id="50241" name="Group 65"/>
          <p:cNvGraphicFramePr>
            <a:graphicFrameLocks noGrp="1"/>
          </p:cNvGraphicFramePr>
          <p:nvPr>
            <p:extLst>
              <p:ext uri="{D42A27DB-BD31-4B8C-83A1-F6EECF244321}">
                <p14:modId xmlns:p14="http://schemas.microsoft.com/office/powerpoint/2010/main" val="2738906983"/>
              </p:ext>
            </p:extLst>
          </p:nvPr>
        </p:nvGraphicFramePr>
        <p:xfrm>
          <a:off x="251520" y="1066178"/>
          <a:ext cx="8568951" cy="4059936"/>
        </p:xfrm>
        <a:graphic>
          <a:graphicData uri="http://schemas.openxmlformats.org/drawingml/2006/table">
            <a:tbl>
              <a:tblPr>
                <a:tableStyleId>{BC89EF96-8CEA-46FF-86C4-4CE0E7609802}</a:tableStyleId>
              </a:tblPr>
              <a:tblGrid>
                <a:gridCol w="1152128">
                  <a:extLst>
                    <a:ext uri="{9D8B030D-6E8A-4147-A177-3AD203B41FA5}">
                      <a16:colId xmlns:a16="http://schemas.microsoft.com/office/drawing/2014/main" val="20000"/>
                    </a:ext>
                  </a:extLst>
                </a:gridCol>
                <a:gridCol w="2379869">
                  <a:extLst>
                    <a:ext uri="{9D8B030D-6E8A-4147-A177-3AD203B41FA5}">
                      <a16:colId xmlns:a16="http://schemas.microsoft.com/office/drawing/2014/main" val="20001"/>
                    </a:ext>
                  </a:extLst>
                </a:gridCol>
                <a:gridCol w="2518477">
                  <a:extLst>
                    <a:ext uri="{9D8B030D-6E8A-4147-A177-3AD203B41FA5}">
                      <a16:colId xmlns:a16="http://schemas.microsoft.com/office/drawing/2014/main" val="20002"/>
                    </a:ext>
                  </a:extLst>
                </a:gridCol>
                <a:gridCol w="2518477">
                  <a:extLst>
                    <a:ext uri="{9D8B030D-6E8A-4147-A177-3AD203B41FA5}">
                      <a16:colId xmlns:a16="http://schemas.microsoft.com/office/drawing/2014/main" val="20003"/>
                    </a:ext>
                  </a:extLst>
                </a:gridCol>
              </a:tblGrid>
              <a:tr h="711958">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OBIETTIVI  MINIMI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12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12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anchor="ctr" horzOverflow="overflow"/>
                </a:tc>
                <a:extLst>
                  <a:ext uri="{0D108BD9-81ED-4DB2-BD59-A6C34878D82A}">
                    <a16:rowId xmlns:a16="http://schemas.microsoft.com/office/drawing/2014/main" val="10001"/>
                  </a:ext>
                </a:extLst>
              </a:tr>
              <a:tr h="53192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rPr>
                        <a:t>Ascolto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err="1">
                          <a:ln>
                            <a:noFill/>
                          </a:ln>
                          <a:solidFill>
                            <a:schemeClr val="tx2">
                              <a:lumMod val="60000"/>
                              <a:lumOff val="40000"/>
                            </a:schemeClr>
                          </a:solidFill>
                          <a:effectLst/>
                          <a:latin typeface="Comic Sans MS" panose="030F0702030302020204" pitchFamily="66" charset="0"/>
                        </a:rPr>
                        <a:t>listening</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Comprendere vocaboli, istruzioni ed espressioni di uso quotidiano, pronunciati chiaramente e lentamente relativi a se stesso, ai compagni e alla propria realtà.</a:t>
                      </a: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Individuare i suoni della L2.</a:t>
                      </a:r>
                    </a:p>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Ascoltare e comprendere vocaboli o semplici istruzioni.</a:t>
                      </a:r>
                    </a:p>
                  </a:txBody>
                  <a:tcPr anchor="ctr" horzOverflow="overflow"/>
                </a:tc>
                <a:tc>
                  <a:txBody>
                    <a:bodyPr/>
                    <a:lstStyle/>
                    <a:p>
                      <a:pPr marL="285750" indent="-2857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Comprende brevi messaggi orali e semplici istruzioni per eseguire attività ludiche e didattiche. </a:t>
                      </a:r>
                    </a:p>
                    <a:p>
                      <a:pPr marL="285750" indent="-2857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Legge</a:t>
                      </a:r>
                      <a:r>
                        <a:rPr lang="it-IT" sz="1000" kern="1200" baseline="0" dirty="0">
                          <a:solidFill>
                            <a:schemeClr val="tx2">
                              <a:lumMod val="60000"/>
                              <a:lumOff val="40000"/>
                            </a:schemeClr>
                          </a:solidFill>
                          <a:effectLst/>
                          <a:latin typeface="Comic Sans MS" panose="030F0702030302020204" pitchFamily="66" charset="0"/>
                          <a:ea typeface="+mn-ea"/>
                          <a:cs typeface="+mn-cs"/>
                        </a:rPr>
                        <a:t> </a:t>
                      </a:r>
                      <a:r>
                        <a:rPr lang="it-IT" sz="1000" kern="1200" dirty="0">
                          <a:solidFill>
                            <a:schemeClr val="tx2">
                              <a:lumMod val="60000"/>
                              <a:lumOff val="40000"/>
                            </a:schemeClr>
                          </a:solidFill>
                          <a:effectLst/>
                          <a:latin typeface="Comic Sans MS" panose="030F0702030302020204" pitchFamily="66" charset="0"/>
                          <a:ea typeface="+mn-ea"/>
                          <a:cs typeface="+mn-cs"/>
                        </a:rPr>
                        <a:t>parole e semplici frasi con l’aiuto di immagini.</a:t>
                      </a:r>
                    </a:p>
                  </a:txBody>
                  <a:tcPr anchor="ctr" horzOverflow="overflow"/>
                </a:tc>
                <a:extLst>
                  <a:ext uri="{0D108BD9-81ED-4DB2-BD59-A6C34878D82A}">
                    <a16:rowId xmlns:a16="http://schemas.microsoft.com/office/drawing/2014/main" val="10002"/>
                  </a:ext>
                </a:extLst>
              </a:tr>
              <a:tr h="53192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rPr>
                        <a:t>Lettura</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err="1">
                          <a:ln>
                            <a:noFill/>
                          </a:ln>
                          <a:solidFill>
                            <a:schemeClr val="tx2">
                              <a:lumMod val="60000"/>
                              <a:lumOff val="40000"/>
                            </a:schemeClr>
                          </a:solidFill>
                          <a:effectLst/>
                          <a:latin typeface="Comic Sans MS" panose="030F0702030302020204" pitchFamily="66" charset="0"/>
                        </a:rPr>
                        <a:t>reading</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Comprendere vocaboli o semplici frasi, abbinati a supporti visivi o sonori.</a:t>
                      </a: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Leggere e comprendere vocaboli, abbinati a immagini o suoni.</a:t>
                      </a:r>
                    </a:p>
                  </a:txBody>
                  <a:tcPr anchor="ctr" horzOverflow="overflow"/>
                </a:tc>
                <a:tc>
                  <a:txBody>
                    <a:bodyPr/>
                    <a:lstStyle/>
                    <a:p>
                      <a:pPr marL="271463" marR="0" lvl="0" indent="-2714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000" kern="1200" dirty="0">
                          <a:solidFill>
                            <a:schemeClr val="tx2">
                              <a:lumMod val="60000"/>
                              <a:lumOff val="40000"/>
                            </a:schemeClr>
                          </a:solidFill>
                          <a:effectLst/>
                          <a:latin typeface="Comic Sans MS" panose="030F0702030302020204" pitchFamily="66" charset="0"/>
                          <a:ea typeface="+mn-ea"/>
                          <a:cs typeface="+mn-cs"/>
                        </a:rPr>
                        <a:t>Riconosce , legge, individua  brevi strutture già memorizzate a livello orale.</a:t>
                      </a:r>
                      <a:endParaRPr lang="it-IT" sz="1000" dirty="0">
                        <a:solidFill>
                          <a:schemeClr val="tx2">
                            <a:lumMod val="60000"/>
                            <a:lumOff val="40000"/>
                          </a:schemeClr>
                        </a:solidFill>
                        <a:latin typeface="Comic Sans MS" panose="030F0702030302020204" pitchFamily="66" charset="0"/>
                      </a:endParaRPr>
                    </a:p>
                    <a:p>
                      <a:pPr marL="171450" indent="-171450" algn="just">
                        <a:buFont typeface="Wingdings" panose="05000000000000000000" pitchFamily="2" charset="2"/>
                        <a:buChar char="Ø"/>
                      </a:pPr>
                      <a:endParaRPr lang="it-IT" sz="1000" dirty="0">
                        <a:solidFill>
                          <a:schemeClr val="tx2">
                            <a:lumMod val="60000"/>
                            <a:lumOff val="40000"/>
                          </a:schemeClr>
                        </a:solidFill>
                        <a:latin typeface="Comic Sans MS" panose="030F0702030302020204" pitchFamily="66" charset="0"/>
                      </a:endParaRPr>
                    </a:p>
                  </a:txBody>
                  <a:tcPr anchor="ctr" horzOverflow="overflow"/>
                </a:tc>
                <a:extLst>
                  <a:ext uri="{0D108BD9-81ED-4DB2-BD59-A6C34878D82A}">
                    <a16:rowId xmlns:a16="http://schemas.microsoft.com/office/drawing/2014/main" val="10003"/>
                  </a:ext>
                </a:extLst>
              </a:tr>
              <a:tr h="6819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rPr>
                        <a:t>Parlato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u="none" strike="noStrike" cap="none" normalizeH="0" baseline="0" dirty="0" err="1">
                          <a:ln>
                            <a:noFill/>
                          </a:ln>
                          <a:solidFill>
                            <a:schemeClr val="tx2">
                              <a:lumMod val="60000"/>
                              <a:lumOff val="40000"/>
                            </a:schemeClr>
                          </a:solidFill>
                          <a:effectLst/>
                          <a:latin typeface="Comic Sans MS" panose="030F0702030302020204" pitchFamily="66" charset="0"/>
                        </a:rPr>
                        <a:t>speaking</a:t>
                      </a:r>
                      <a:endPar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1" u="none" strike="noStrike" cap="none" normalizeH="0" baseline="0" dirty="0">
                        <a:ln>
                          <a:noFill/>
                        </a:ln>
                        <a:solidFill>
                          <a:schemeClr val="tx2">
                            <a:lumMod val="60000"/>
                            <a:lumOff val="40000"/>
                          </a:schemeClr>
                        </a:solidFill>
                        <a:effectLst/>
                        <a:latin typeface="Comic Sans MS" panose="030F0702030302020204" pitchFamily="66"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Produrre vocaboli o semplici espressioni conosciute.</a:t>
                      </a:r>
                    </a:p>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Interagire con l'insegnante o con un compagno per presentarsi o giocare, utilizzando espressioni conosciute.</a:t>
                      </a: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Saper riprodurre i suoni della L2.</a:t>
                      </a:r>
                    </a:p>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Saper rispondere a semplici domande.</a:t>
                      </a:r>
                    </a:p>
                  </a:txBody>
                  <a:tcPr anchor="ctr" horzOverflow="overflow"/>
                </a:tc>
                <a:tc>
                  <a:txBody>
                    <a:bodyPr/>
                    <a:lstStyle/>
                    <a:p>
                      <a:pPr marL="285750" indent="-2857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Memorizza e riproduce oralmente il lessico appreso. </a:t>
                      </a:r>
                    </a:p>
                    <a:p>
                      <a:pPr marL="285750" indent="-285750"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Risponde in modo adeguato a semplici domande. </a:t>
                      </a:r>
                      <a:endParaRPr lang="it-IT" sz="1000" dirty="0">
                        <a:solidFill>
                          <a:schemeClr val="tx2">
                            <a:lumMod val="60000"/>
                            <a:lumOff val="40000"/>
                          </a:schemeClr>
                        </a:solidFill>
                        <a:latin typeface="Comic Sans MS" panose="030F0702030302020204" pitchFamily="66" charset="0"/>
                      </a:endParaRPr>
                    </a:p>
                  </a:txBody>
                  <a:tcPr anchor="ctr" horzOverflow="overflow"/>
                </a:tc>
                <a:extLst>
                  <a:ext uri="{0D108BD9-81ED-4DB2-BD59-A6C34878D82A}">
                    <a16:rowId xmlns:a16="http://schemas.microsoft.com/office/drawing/2014/main" val="10004"/>
                  </a:ext>
                </a:extLst>
              </a:tr>
              <a:tr h="6385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rPr>
                        <a:t>Scrittura</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err="1">
                          <a:ln>
                            <a:noFill/>
                          </a:ln>
                          <a:solidFill>
                            <a:schemeClr val="tx2">
                              <a:lumMod val="60000"/>
                              <a:lumOff val="40000"/>
                            </a:schemeClr>
                          </a:solidFill>
                          <a:effectLst/>
                          <a:latin typeface="Comic Sans MS" panose="030F0702030302020204" pitchFamily="66" charset="0"/>
                        </a:rPr>
                        <a:t>writing</a:t>
                      </a: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Saper copiare e scrivere autonomamente parole o frasi di uso quotidiano.</a:t>
                      </a:r>
                    </a:p>
                  </a:txBody>
                  <a:tcPr anchor="ctr" horzOverflow="overflow"/>
                </a:tc>
                <a:tc>
                  <a:txBody>
                    <a:bodyPr/>
                    <a:lstStyle/>
                    <a:p>
                      <a:pPr marL="171450" indent="-171450" algn="just">
                        <a:buFont typeface="Wingdings" panose="05000000000000000000" pitchFamily="2" charset="2"/>
                        <a:buChar char="Ø"/>
                      </a:pPr>
                      <a:r>
                        <a:rPr lang="it-IT" sz="1000" dirty="0">
                          <a:solidFill>
                            <a:schemeClr val="tx2">
                              <a:lumMod val="60000"/>
                              <a:lumOff val="40000"/>
                            </a:schemeClr>
                          </a:solidFill>
                          <a:latin typeface="Comic Sans MS" panose="030F0702030302020204" pitchFamily="66" charset="0"/>
                        </a:rPr>
                        <a:t>Saper copiare parole o semplici frasi.</a:t>
                      </a:r>
                    </a:p>
                  </a:txBody>
                  <a:tcPr anchor="ctr" horzOverflow="overflow"/>
                </a:tc>
                <a:tc>
                  <a:txBody>
                    <a:bodyPr/>
                    <a:lstStyle/>
                    <a:p>
                      <a:pPr marL="271463" indent="-271463"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Trascrive parole riferite  all’immagine. </a:t>
                      </a:r>
                    </a:p>
                    <a:p>
                      <a:pPr marL="271463" indent="-271463" algn="just">
                        <a:buFont typeface="Arial" panose="020B0604020202020204" pitchFamily="34" charset="0"/>
                        <a:buChar char="•"/>
                      </a:pPr>
                      <a:r>
                        <a:rPr lang="it-IT" sz="1000" kern="1200" dirty="0">
                          <a:solidFill>
                            <a:schemeClr val="tx2">
                              <a:lumMod val="60000"/>
                              <a:lumOff val="40000"/>
                            </a:schemeClr>
                          </a:solidFill>
                          <a:effectLst/>
                          <a:latin typeface="Comic Sans MS" panose="030F0702030302020204" pitchFamily="66" charset="0"/>
                          <a:ea typeface="+mn-ea"/>
                          <a:cs typeface="+mn-cs"/>
                        </a:rPr>
                        <a:t>Completa parole e semplici frasi. </a:t>
                      </a:r>
                      <a:endParaRPr lang="it-IT" sz="1000" dirty="0">
                        <a:solidFill>
                          <a:schemeClr val="tx2">
                            <a:lumMod val="60000"/>
                            <a:lumOff val="40000"/>
                          </a:schemeClr>
                        </a:solidFill>
                        <a:latin typeface="Comic Sans MS" panose="030F0702030302020204" pitchFamily="66" charset="0"/>
                      </a:endParaRPr>
                    </a:p>
                  </a:txBody>
                  <a:tcPr anchor="ctr" horzOverflow="overflow"/>
                </a:tc>
                <a:extLst>
                  <a:ext uri="{0D108BD9-81ED-4DB2-BD59-A6C34878D82A}">
                    <a16:rowId xmlns:a16="http://schemas.microsoft.com/office/drawing/2014/main" val="10005"/>
                  </a:ext>
                </a:extLst>
              </a:tr>
            </a:tbl>
          </a:graphicData>
        </a:graphic>
      </p:graphicFrame>
      <p:sp>
        <p:nvSpPr>
          <p:cNvPr id="5" name="Segnaposto numero diapositiva 4"/>
          <p:cNvSpPr>
            <a:spLocks noGrp="1"/>
          </p:cNvSpPr>
          <p:nvPr>
            <p:ph type="sldNum" sz="quarter" idx="12"/>
          </p:nvPr>
        </p:nvSpPr>
        <p:spPr>
          <a:xfrm>
            <a:off x="8244408" y="6525344"/>
            <a:ext cx="683568" cy="383522"/>
          </a:xfrm>
        </p:spPr>
        <p:txBody>
          <a:bodyPr/>
          <a:lstStyle/>
          <a:p>
            <a:fld id="{FF435FF0-A5BC-47FA-9B2B-A8C23C837CEF}" type="slidenum">
              <a:rPr lang="it-IT" smtClean="0"/>
              <a:pPr/>
              <a:t>8</a:t>
            </a:fld>
            <a:endParaRPr lang="it-IT" dirty="0"/>
          </a:p>
        </p:txBody>
      </p:sp>
    </p:spTree>
    <p:custDataLst>
      <p:tags r:id="rId1"/>
    </p:custDataLst>
    <p:extLst>
      <p:ext uri="{BB962C8B-B14F-4D97-AF65-F5344CB8AC3E}">
        <p14:creationId xmlns:p14="http://schemas.microsoft.com/office/powerpoint/2010/main" val="394564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773372" y="-27384"/>
            <a:ext cx="6094938" cy="738664"/>
          </a:xfrm>
          <a:prstGeom prst="rect">
            <a:avLst/>
          </a:prstGeom>
          <a:noFill/>
          <a:ln w="9525">
            <a:noFill/>
            <a:miter lim="800000"/>
            <a:headEnd/>
            <a:tailEnd/>
          </a:ln>
          <a:effectLst/>
        </p:spPr>
        <p:txBody>
          <a:bodyPr wrap="none">
            <a:spAutoFit/>
          </a:bodyPr>
          <a:lstStyle/>
          <a:p>
            <a:pPr algn="ctr"/>
            <a:r>
              <a:rPr lang="it-IT" sz="1400" b="1" dirty="0">
                <a:solidFill>
                  <a:schemeClr val="tx2">
                    <a:lumMod val="60000"/>
                    <a:lumOff val="40000"/>
                  </a:schemeClr>
                </a:solidFill>
                <a:latin typeface="Comic Sans MS" panose="030F0702030302020204" pitchFamily="66" charset="0"/>
              </a:rPr>
              <a:t>PROGETTAZIONE ANNUALE PER LO SVILUPPO DI COMPETENZE</a:t>
            </a:r>
            <a:endParaRPr lang="it-IT" sz="1400" dirty="0">
              <a:solidFill>
                <a:schemeClr val="tx2">
                  <a:lumMod val="60000"/>
                  <a:lumOff val="40000"/>
                </a:schemeClr>
              </a:solidFill>
              <a:latin typeface="Comic Sans MS" panose="030F0702030302020204" pitchFamily="66" charset="0"/>
            </a:endParaRPr>
          </a:p>
          <a:p>
            <a:pPr algn="ctr"/>
            <a:r>
              <a:rPr lang="it-IT" sz="1400" b="1" dirty="0">
                <a:solidFill>
                  <a:schemeClr val="tx2">
                    <a:lumMod val="60000"/>
                    <a:lumOff val="40000"/>
                  </a:schemeClr>
                </a:solidFill>
                <a:latin typeface="Comic Sans MS" panose="030F0702030302020204" pitchFamily="66" charset="0"/>
              </a:rPr>
              <a:t>STORIA</a:t>
            </a:r>
          </a:p>
          <a:p>
            <a:pPr algn="ctr"/>
            <a:r>
              <a:rPr lang="it-IT" sz="1400" b="1" dirty="0">
                <a:solidFill>
                  <a:schemeClr val="tx2">
                    <a:lumMod val="60000"/>
                    <a:lumOff val="40000"/>
                  </a:schemeClr>
                </a:solidFill>
                <a:latin typeface="Comic Sans MS" panose="030F0702030302020204" pitchFamily="66" charset="0"/>
              </a:rPr>
              <a:t>  Classe 2^ </a:t>
            </a:r>
          </a:p>
        </p:txBody>
      </p:sp>
      <p:graphicFrame>
        <p:nvGraphicFramePr>
          <p:cNvPr id="50241" name="Group 65"/>
          <p:cNvGraphicFramePr>
            <a:graphicFrameLocks noGrp="1"/>
          </p:cNvGraphicFramePr>
          <p:nvPr>
            <p:extLst>
              <p:ext uri="{D42A27DB-BD31-4B8C-83A1-F6EECF244321}">
                <p14:modId xmlns:p14="http://schemas.microsoft.com/office/powerpoint/2010/main" val="4090508830"/>
              </p:ext>
            </p:extLst>
          </p:nvPr>
        </p:nvGraphicFramePr>
        <p:xfrm>
          <a:off x="107504" y="681813"/>
          <a:ext cx="8928992" cy="5760720"/>
        </p:xfrm>
        <a:graphic>
          <a:graphicData uri="http://schemas.openxmlformats.org/drawingml/2006/table">
            <a:tbl>
              <a:tblPr>
                <a:tableStyleId>{BC89EF96-8CEA-46FF-86C4-4CE0E7609802}</a:tableStyleId>
              </a:tblPr>
              <a:tblGrid>
                <a:gridCol w="931720">
                  <a:extLst>
                    <a:ext uri="{9D8B030D-6E8A-4147-A177-3AD203B41FA5}">
                      <a16:colId xmlns:a16="http://schemas.microsoft.com/office/drawing/2014/main" val="20000"/>
                    </a:ext>
                  </a:extLst>
                </a:gridCol>
                <a:gridCol w="3604784">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tblGrid>
              <a:tr h="442931">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NUCLEI FONDANTI</a:t>
                      </a:r>
                      <a:endParaRPr kumimoji="0" lang="it-IT" sz="8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endParaRPr kumimoji="0" lang="it-IT" sz="8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OBIETTIVI DI APPRENDIMENTO</a:t>
                      </a:r>
                    </a:p>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it-IT" sz="800" b="1" u="none" strike="noStrike" cap="none" normalizeH="0" baseline="0" dirty="0">
                          <a:ln>
                            <a:noFill/>
                          </a:ln>
                          <a:solidFill>
                            <a:schemeClr val="tx2">
                              <a:lumMod val="60000"/>
                              <a:lumOff val="40000"/>
                            </a:schemeClr>
                          </a:solidFill>
                          <a:effectLst/>
                          <a:latin typeface="Comic Sans MS" panose="030F0702030302020204" pitchFamily="66" charset="0"/>
                        </a:rPr>
                        <a:t>PER ALUNNI CON BISOGNI EDUCATIVI SPECIALI</a:t>
                      </a:r>
                      <a:endParaRPr kumimoji="0" lang="it-IT" sz="800" b="1" i="1"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it-IT" sz="800" b="1" i="1" u="none" strike="noStrike" cap="none" normalizeH="0" baseline="0" dirty="0">
                          <a:ln>
                            <a:noFill/>
                          </a:ln>
                          <a:solidFill>
                            <a:schemeClr val="tx2">
                              <a:lumMod val="60000"/>
                              <a:lumOff val="40000"/>
                            </a:schemeClr>
                          </a:solidFill>
                          <a:effectLst/>
                          <a:latin typeface="Comic Sans MS" panose="030F0702030302020204" pitchFamily="66" charset="0"/>
                        </a:rPr>
                        <a:t>RISULTATI ATTESI AL TERMINE DELLA CLASSE SECONDA</a:t>
                      </a:r>
                    </a:p>
                  </a:txBody>
                  <a:tcPr anchor="ctr" horzOverflow="overflow"/>
                </a:tc>
                <a:extLst>
                  <a:ext uri="{0D108BD9-81ED-4DB2-BD59-A6C34878D82A}">
                    <a16:rowId xmlns:a16="http://schemas.microsoft.com/office/drawing/2014/main" val="10001"/>
                  </a:ext>
                </a:extLst>
              </a:tr>
              <a:tr h="6840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800" b="1" i="0" u="none" strike="noStrike" kern="1200" baseline="0" dirty="0">
                          <a:solidFill>
                            <a:schemeClr val="tx2">
                              <a:lumMod val="60000"/>
                              <a:lumOff val="40000"/>
                            </a:schemeClr>
                          </a:solidFill>
                          <a:latin typeface="Comic Sans MS" panose="030F0702030302020204" pitchFamily="66" charset="0"/>
                          <a:ea typeface="+mn-ea"/>
                          <a:cs typeface="+mn-cs"/>
                        </a:rPr>
                        <a:t>Uso delle fonti </a:t>
                      </a:r>
                    </a:p>
                    <a:p>
                      <a:pPr algn="ctr"/>
                      <a:endParaRPr lang="it-IT" sz="800" b="1"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Cogliere le modifiche prodotte dal passare del tempo nella propria persona.</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Individuare i cambiamenti che avvengono nella famiglia e nel gruppo classe.</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Distinguere e confrontare i diversi tipi di fonte storica. </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Individuare tracce e usarle come fonti per produrre conoscenze sul proprio passato e quello della propria famiglia.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Distinguere alcuni tipi di fonte storica. 	</a:t>
                      </a:r>
                    </a:p>
                  </a:txBody>
                  <a:tcPr anchor="ctr" horzOverflow="overflow"/>
                </a:tc>
                <a:tc rowSpan="4">
                  <a:txBody>
                    <a:bodyPr/>
                    <a:lstStyle/>
                    <a:p>
                      <a:pPr marL="85725" marR="0" lvl="0" indent="-8572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900" kern="1200" dirty="0">
                          <a:solidFill>
                            <a:schemeClr val="tx2">
                              <a:lumMod val="60000"/>
                              <a:lumOff val="40000"/>
                            </a:schemeClr>
                          </a:solidFill>
                          <a:effectLst/>
                          <a:latin typeface="Comic Sans MS" panose="030F0702030302020204" pitchFamily="66" charset="0"/>
                          <a:ea typeface="+mn-ea"/>
                          <a:cs typeface="+mn-cs"/>
                        </a:rPr>
                        <a:t>Individua  e confronta le fonti per ricavare informazioni sul passato personale. </a:t>
                      </a:r>
                    </a:p>
                    <a:p>
                      <a:pPr marL="85725" indent="-85725"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Colloca nel tempo fatti ed esperienze. </a:t>
                      </a:r>
                    </a:p>
                    <a:p>
                      <a:pPr marL="85725" indent="-85725"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Riconosce relazioni di successione e di contemporaneità, cicli temporali in fenomeni ed esperienze vissute. </a:t>
                      </a:r>
                    </a:p>
                    <a:p>
                      <a:pPr marL="85725" indent="-85725" algn="just">
                        <a:buFont typeface="Arial" panose="020B0604020202020204" pitchFamily="34" charset="0"/>
                        <a:buChar char="•"/>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Collega fatti ed eventi utilizzando i rapporti di causa-effetto anche in situazioni più articolate.</a:t>
                      </a:r>
                    </a:p>
                    <a:p>
                      <a:pPr marL="85725" indent="-85725" algn="just">
                        <a:buFont typeface="Arial" panose="020B0604020202020204" pitchFamily="34" charset="0"/>
                        <a:buChar char="•"/>
                      </a:pPr>
                      <a:r>
                        <a:rPr lang="it-IT" sz="900" kern="1200" dirty="0">
                          <a:solidFill>
                            <a:schemeClr val="tx2">
                              <a:lumMod val="60000"/>
                              <a:lumOff val="40000"/>
                            </a:schemeClr>
                          </a:solidFill>
                          <a:effectLst/>
                          <a:latin typeface="Comic Sans MS" panose="030F0702030302020204" pitchFamily="66" charset="0"/>
                          <a:ea typeface="+mn-ea"/>
                          <a:cs typeface="+mn-cs"/>
                        </a:rPr>
                        <a:t>Utilizza strumenti convenzionali per la misurazione del tempo: l’orologio  </a:t>
                      </a:r>
                    </a:p>
                    <a:p>
                      <a:pPr marL="85725" marR="0" lvl="0" indent="-8572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900" kern="1200" dirty="0">
                          <a:solidFill>
                            <a:schemeClr val="tx2">
                              <a:lumMod val="60000"/>
                              <a:lumOff val="40000"/>
                            </a:schemeClr>
                          </a:solidFill>
                          <a:effectLst/>
                          <a:latin typeface="Comic Sans MS" panose="030F0702030302020204" pitchFamily="66" charset="0"/>
                          <a:ea typeface="+mn-ea"/>
                          <a:cs typeface="+mn-cs"/>
                        </a:rPr>
                        <a:t>Individua e comprende i concetti fondamentali della storia: gruppo, famiglia, regole. </a:t>
                      </a:r>
                    </a:p>
                    <a:p>
                      <a:pPr marL="85725" marR="0" lvl="0" indent="-8572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900" kern="1200" dirty="0">
                          <a:solidFill>
                            <a:schemeClr val="tx2">
                              <a:lumMod val="60000"/>
                              <a:lumOff val="40000"/>
                            </a:schemeClr>
                          </a:solidFill>
                          <a:effectLst/>
                          <a:latin typeface="Comic Sans MS" panose="030F0702030302020204" pitchFamily="66" charset="0"/>
                          <a:ea typeface="+mn-ea"/>
                          <a:cs typeface="+mn-cs"/>
                        </a:rPr>
                        <a:t>Rappresenta le conoscenze attraverso disegni e racconti secondo l’ordine logico e temporale.. </a:t>
                      </a:r>
                    </a:p>
                    <a:p>
                      <a:pPr marL="0" indent="0" algn="just">
                        <a:buFont typeface="Arial" panose="020B0604020202020204" pitchFamily="34" charset="0"/>
                        <a:buNone/>
                      </a:pPr>
                      <a:endParaRPr lang="it-IT" sz="900" b="0" i="0" u="none" strike="noStrike" kern="1200" baseline="0" dirty="0">
                        <a:solidFill>
                          <a:schemeClr val="tx2">
                            <a:lumMod val="60000"/>
                            <a:lumOff val="40000"/>
                          </a:schemeClr>
                        </a:solidFill>
                        <a:latin typeface="Comic Sans MS" panose="030F0702030302020204" pitchFamily="66" charset="0"/>
                        <a:ea typeface="+mn-ea"/>
                        <a:cs typeface="+mn-cs"/>
                      </a:endParaRPr>
                    </a:p>
                  </a:txBody>
                  <a:tcPr anchor="ctr" horzOverflow="overflow"/>
                </a:tc>
                <a:extLst>
                  <a:ext uri="{0D108BD9-81ED-4DB2-BD59-A6C34878D82A}">
                    <a16:rowId xmlns:a16="http://schemas.microsoft.com/office/drawing/2014/main" val="10002"/>
                  </a:ext>
                </a:extLst>
              </a:tr>
              <a:tr h="1423211">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it-IT" sz="800" b="1" i="0" u="none" strike="noStrike" kern="1200" baseline="0" dirty="0">
                          <a:solidFill>
                            <a:schemeClr val="tx2">
                              <a:lumMod val="60000"/>
                              <a:lumOff val="40000"/>
                            </a:schemeClr>
                          </a:solidFill>
                          <a:latin typeface="Comic Sans MS" panose="030F0702030302020204" pitchFamily="66" charset="0"/>
                          <a:ea typeface="+mn-ea"/>
                          <a:cs typeface="+mn-cs"/>
                        </a:rPr>
                        <a:t>Organizzazione delle informazioni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800" b="1" i="0" u="none" strike="noStrike" cap="none" normalizeH="0" baseline="0" dirty="0">
                        <a:ln>
                          <a:noFill/>
                        </a:ln>
                        <a:solidFill>
                          <a:schemeClr val="tx2">
                            <a:lumMod val="60000"/>
                            <a:lumOff val="40000"/>
                          </a:schemeClr>
                        </a:solidFill>
                        <a:effectLst/>
                        <a:latin typeface="Comic Sans MS" panose="030F0702030302020204" pitchFamily="66" charset="0"/>
                      </a:endParaRP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Intuire e ricostruire relazioni temporali in fatti ed eventi collocandoli sulla linea del tempo.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Utilizzare in modo appropriato gli indicatori temporali relativi al passato al presente e al futuro.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Utilizzare strumenti convenzionali per la misurazione del tempo e la periodizzazione.</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Distinguere eventi temporali ciclici e lineari.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Utilizzare in modo appropriato gli indicatori causali.</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Individuare relazioni di causa ed effetto in fatti e situazioni. 	</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Collocare sulla linea del tempo i fatti vissuti in un rapporto di successione temporale (prima , adesso, dopo).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Distinguere la durata di un fatto vissuto.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Utilizzare alcuni strumenti convenzionali per al misurazione del tempo.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Distinguere alcuni eventi temporali ciclici e lineari.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Utilizzare alcuni indicatori causali.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Riconoscere semplici situazioni di causa- effetto.</a:t>
                      </a:r>
                    </a:p>
                  </a:txBody>
                  <a:tcPr anchor="ctr" horzOverflow="overflow"/>
                </a:tc>
                <a:tc vMerge="1">
                  <a:txBody>
                    <a:bodyPr/>
                    <a:lstStyle/>
                    <a:p>
                      <a:endParaRPr lang="it-IT"/>
                    </a:p>
                  </a:txBody>
                  <a:tcPr anchor="ctr" horzOverflow="overflow"/>
                </a:tc>
                <a:extLst>
                  <a:ext uri="{0D108BD9-81ED-4DB2-BD59-A6C34878D82A}">
                    <a16:rowId xmlns:a16="http://schemas.microsoft.com/office/drawing/2014/main" val="10003"/>
                  </a:ext>
                </a:extLst>
              </a:tr>
              <a:tr h="2107910">
                <a:tc>
                  <a:txBody>
                    <a:bodyPr/>
                    <a:lstStyle/>
                    <a:p>
                      <a:pPr algn="ctr"/>
                      <a:r>
                        <a:rPr lang="it-IT" sz="800" b="1" i="0" u="none" strike="noStrike" kern="1200" baseline="0" dirty="0">
                          <a:solidFill>
                            <a:schemeClr val="tx2">
                              <a:lumMod val="60000"/>
                              <a:lumOff val="40000"/>
                            </a:schemeClr>
                          </a:solidFill>
                          <a:latin typeface="Comic Sans MS" panose="030F0702030302020204" pitchFamily="66" charset="0"/>
                          <a:ea typeface="+mn-ea"/>
                          <a:cs typeface="+mn-cs"/>
                        </a:rPr>
                        <a:t>Strumenti concettuali </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Consolidare il concetto di durata.</a:t>
                      </a:r>
                      <a:r>
                        <a:rPr lang="it-IT" sz="900" b="0" i="0" u="none" strike="noStrike" kern="1200" baseline="0" dirty="0">
                          <a:solidFill>
                            <a:srgbClr val="FF0000"/>
                          </a:solidFill>
                          <a:latin typeface="Comic Sans MS" panose="030F0702030302020204" pitchFamily="66" charset="0"/>
                          <a:ea typeface="+mn-ea"/>
                          <a:cs typeface="+mn-cs"/>
                        </a:rPr>
                        <a:t>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Consolidare i concetti di successione e contemporaneità.</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Consolidare il concetto di ciclicità in relazione al giorno e alla notte, alla settimana, ai mesi , agli anni , alle stagioni….</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Comprendere la funzione e l’ uso degli strumenti convenzionali per la misurazione del tempo e la rappresentazione del tempo (orologio analogico, calendario, linea temporale…).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Conoscere gli indicatori linguistici che esprimono casualità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Consolidare la conoscenza dei ruoli specifici all’ interno della famiglia e della comunità scuola.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Riconoscere le principali regole finalizzate alla convivenza civile all’ interno di una comunità.</a:t>
                      </a:r>
                    </a:p>
                  </a:txBody>
                  <a:tcP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Riconoscere un’ azione che dura poco e uno che dura di più</a:t>
                      </a:r>
                      <a:r>
                        <a:rPr lang="it-IT" sz="900" b="0" i="0" u="none" strike="noStrike" kern="1200" baseline="0" dirty="0">
                          <a:solidFill>
                            <a:srgbClr val="FF0000"/>
                          </a:solidFill>
                          <a:latin typeface="Comic Sans MS" panose="030F0702030302020204" pitchFamily="66" charset="0"/>
                          <a:ea typeface="+mn-ea"/>
                          <a:cs typeface="+mn-cs"/>
                        </a:rPr>
                        <a:t>. </a:t>
                      </a: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Consolidare il concetto di successione e contemporaneità.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Conoscere i giorni della settimana, i mesi dell’ anno e le stagioni e intuirne la ”ripetizione” (ciclicità)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Comprendere l’ uso della linea del tempo, del calendario e dell’ orologio analogico (ore e mezz’ore, oppure orologio digitale)-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Conoscere i principali indicatori linguistici che esprimono casualità.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Consolidare la conoscenza dei ruoli specifici all’ interno della famiglia e della comunità scuola.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Riconoscere le principali regole finalizzate alla convivenza civile a scuola. 	</a:t>
                      </a:r>
                    </a:p>
                  </a:txBody>
                  <a:tcPr anchor="ctr" horzOverflow="overflow"/>
                </a:tc>
                <a:tc vMerge="1">
                  <a:txBody>
                    <a:bodyPr/>
                    <a:lstStyle/>
                    <a:p>
                      <a:endParaRPr lang="it-IT" dirty="0"/>
                    </a:p>
                  </a:txBody>
                  <a:tcPr anchor="ctr" horzOverflow="overflow"/>
                </a:tc>
                <a:extLst>
                  <a:ext uri="{0D108BD9-81ED-4DB2-BD59-A6C34878D82A}">
                    <a16:rowId xmlns:a16="http://schemas.microsoft.com/office/drawing/2014/main" val="10004"/>
                  </a:ext>
                </a:extLst>
              </a:tr>
              <a:tr h="767405">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it-IT" sz="800" b="1" i="0" u="none" strike="noStrike" kern="1200" baseline="0" dirty="0">
                          <a:solidFill>
                            <a:schemeClr val="tx2">
                              <a:lumMod val="60000"/>
                              <a:lumOff val="40000"/>
                            </a:schemeClr>
                          </a:solidFill>
                          <a:latin typeface="Comic Sans MS" panose="030F0702030302020204" pitchFamily="66" charset="0"/>
                          <a:ea typeface="+mn-ea"/>
                          <a:cs typeface="+mn-cs"/>
                        </a:rPr>
                        <a:t>Produzione scritta e orale </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Dividere e riordinare, secondo un ordine logico e di successione temporale, immagini, sequenze di fatti, storie e racconti. </a:t>
                      </a:r>
                    </a:p>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Rappresentare graficamente e raccontare oralmente e per iscritto sequenze temporali di brevi storie. </a:t>
                      </a:r>
                    </a:p>
                  </a:txBody>
                  <a:tcPr anchor="ctr" horzOverflow="overflow"/>
                </a:tc>
                <a:tc>
                  <a:txBody>
                    <a:bodyPr/>
                    <a:lstStyle/>
                    <a:p>
                      <a:pPr marL="171450" indent="-171450" algn="just">
                        <a:buFont typeface="Wingdings" panose="05000000000000000000" pitchFamily="2" charset="2"/>
                        <a:buChar char="Ø"/>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Riordinare, secondo un ordine logico di successione, immagini relative a sequenze di azioni e brevi storie. </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900" b="0" i="0" u="none" strike="noStrike" kern="1200" baseline="0" dirty="0">
                          <a:solidFill>
                            <a:schemeClr val="tx2">
                              <a:lumMod val="60000"/>
                              <a:lumOff val="40000"/>
                            </a:schemeClr>
                          </a:solidFill>
                          <a:latin typeface="Comic Sans MS" panose="030F0702030302020204" pitchFamily="66" charset="0"/>
                          <a:ea typeface="+mn-ea"/>
                          <a:cs typeface="+mn-cs"/>
                        </a:rPr>
                        <a:t>Disegnare sequenze temporali di brevi storie. 	</a:t>
                      </a:r>
                    </a:p>
                  </a:txBody>
                  <a:tcPr anchor="ctr" horzOverflow="overflow"/>
                </a:tc>
                <a:tc vMerge="1">
                  <a:txBody>
                    <a:bodyPr/>
                    <a:lstStyle/>
                    <a:p>
                      <a:endParaRPr lang="it-IT" dirty="0"/>
                    </a:p>
                  </a:txBody>
                  <a:tcPr anchor="ctr" horzOverflow="overflow"/>
                </a:tc>
                <a:extLst>
                  <a:ext uri="{0D108BD9-81ED-4DB2-BD59-A6C34878D82A}">
                    <a16:rowId xmlns:a16="http://schemas.microsoft.com/office/drawing/2014/main" val="10005"/>
                  </a:ext>
                </a:extLst>
              </a:tr>
            </a:tbl>
          </a:graphicData>
        </a:graphic>
      </p:graphicFrame>
      <p:sp>
        <p:nvSpPr>
          <p:cNvPr id="5" name="Segnaposto numero diapositiva 4"/>
          <p:cNvSpPr>
            <a:spLocks noGrp="1"/>
          </p:cNvSpPr>
          <p:nvPr>
            <p:ph type="sldNum" sz="quarter" idx="12"/>
          </p:nvPr>
        </p:nvSpPr>
        <p:spPr>
          <a:xfrm>
            <a:off x="8316416" y="6531818"/>
            <a:ext cx="650810" cy="298326"/>
          </a:xfrm>
        </p:spPr>
        <p:txBody>
          <a:bodyPr/>
          <a:lstStyle/>
          <a:p>
            <a:fld id="{FF435FF0-A5BC-47FA-9B2B-A8C23C837CEF}" type="slidenum">
              <a:rPr lang="it-IT" smtClean="0"/>
              <a:pPr/>
              <a:t>9</a:t>
            </a:fld>
            <a:endParaRPr lang="it-IT" dirty="0"/>
          </a:p>
        </p:txBody>
      </p:sp>
    </p:spTree>
    <p:custDataLst>
      <p:tags r:id="rId1"/>
    </p:custDataLst>
    <p:extLst>
      <p:ext uri="{BB962C8B-B14F-4D97-AF65-F5344CB8AC3E}">
        <p14:creationId xmlns:p14="http://schemas.microsoft.com/office/powerpoint/2010/main" val="4390196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1499</TotalTime>
  <Words>6126</Words>
  <Application>Microsoft Office PowerPoint</Application>
  <PresentationFormat>Presentazione su schermo (4:3)</PresentationFormat>
  <Paragraphs>648</Paragraphs>
  <Slides>22</Slides>
  <Notes>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22</vt:i4>
      </vt:variant>
    </vt:vector>
  </HeadingPairs>
  <TitlesOfParts>
    <vt:vector size="27" baseType="lpstr">
      <vt:lpstr>Arial</vt:lpstr>
      <vt:lpstr>Calibri</vt:lpstr>
      <vt:lpstr>Comic Sans MS</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BASTARDS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Rosaria</dc:creator>
  <cp:lastModifiedBy>Rosaria</cp:lastModifiedBy>
  <cp:revision>288</cp:revision>
  <dcterms:created xsi:type="dcterms:W3CDTF">2015-09-02T18:02:25Z</dcterms:created>
  <dcterms:modified xsi:type="dcterms:W3CDTF">2019-10-15T17:28:18Z</dcterms:modified>
</cp:coreProperties>
</file>